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6"/>
  </p:notesMasterIdLst>
  <p:handoutMasterIdLst>
    <p:handoutMasterId r:id="rId27"/>
  </p:handoutMasterIdLst>
  <p:sldIdLst>
    <p:sldId id="265" r:id="rId5"/>
    <p:sldId id="329" r:id="rId6"/>
    <p:sldId id="310" r:id="rId7"/>
    <p:sldId id="320" r:id="rId8"/>
    <p:sldId id="321" r:id="rId9"/>
    <p:sldId id="335" r:id="rId10"/>
    <p:sldId id="336" r:id="rId11"/>
    <p:sldId id="350" r:id="rId12"/>
    <p:sldId id="337" r:id="rId13"/>
    <p:sldId id="339" r:id="rId14"/>
    <p:sldId id="340" r:id="rId15"/>
    <p:sldId id="341" r:id="rId16"/>
    <p:sldId id="343" r:id="rId17"/>
    <p:sldId id="342" r:id="rId18"/>
    <p:sldId id="344" r:id="rId19"/>
    <p:sldId id="345" r:id="rId20"/>
    <p:sldId id="346" r:id="rId21"/>
    <p:sldId id="347" r:id="rId22"/>
    <p:sldId id="348" r:id="rId23"/>
    <p:sldId id="349" r:id="rId24"/>
    <p:sldId id="351" r:id="rId25"/>
  </p:sldIdLst>
  <p:sldSz cx="12188825" cy="6858000"/>
  <p:notesSz cx="7077075" cy="9363075"/>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29" autoAdjust="0"/>
  </p:normalViewPr>
  <p:slideViewPr>
    <p:cSldViewPr showGuides="1">
      <p:cViewPr varScale="1">
        <p:scale>
          <a:sx n="44" d="100"/>
          <a:sy n="44" d="100"/>
        </p:scale>
        <p:origin x="-954" y="-96"/>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26" tIns="46963" rIns="93926" bIns="46963" rtlCol="0"/>
          <a:lstStyle>
            <a:lvl1pPr algn="l">
              <a:defRPr sz="1200"/>
            </a:lvl1pPr>
          </a:lstStyle>
          <a:p>
            <a:endParaRPr/>
          </a:p>
        </p:txBody>
      </p:sp>
      <p:sp>
        <p:nvSpPr>
          <p:cNvPr id="3" name="Date Placeholder 2"/>
          <p:cNvSpPr>
            <a:spLocks noGrp="1"/>
          </p:cNvSpPr>
          <p:nvPr>
            <p:ph type="dt" sz="quarter" idx="1"/>
          </p:nvPr>
        </p:nvSpPr>
        <p:spPr>
          <a:xfrm>
            <a:off x="4008706" y="0"/>
            <a:ext cx="3066733" cy="469780"/>
          </a:xfrm>
          <a:prstGeom prst="rect">
            <a:avLst/>
          </a:prstGeom>
        </p:spPr>
        <p:txBody>
          <a:bodyPr vert="horz" lIns="93926" tIns="46963" rIns="93926" bIns="46963" rtlCol="0"/>
          <a:lstStyle>
            <a:lvl1pPr algn="r">
              <a:defRPr sz="1200"/>
            </a:lvl1pPr>
          </a:lstStyle>
          <a:p>
            <a:fld id="{59088EAF-6ECA-4616-85EF-35AA19C641F3}" type="datetimeFigureOut">
              <a:rPr lang="en-US"/>
              <a:t>5/25/2017</a:t>
            </a:fld>
            <a:endParaRPr/>
          </a:p>
        </p:txBody>
      </p:sp>
      <p:sp>
        <p:nvSpPr>
          <p:cNvPr id="4" name="Footer Placeholder 3"/>
          <p:cNvSpPr>
            <a:spLocks noGrp="1"/>
          </p:cNvSpPr>
          <p:nvPr>
            <p:ph type="ftr" sz="quarter" idx="2"/>
          </p:nvPr>
        </p:nvSpPr>
        <p:spPr>
          <a:xfrm>
            <a:off x="0" y="8893297"/>
            <a:ext cx="3066733" cy="469779"/>
          </a:xfrm>
          <a:prstGeom prst="rect">
            <a:avLst/>
          </a:prstGeom>
        </p:spPr>
        <p:txBody>
          <a:bodyPr vert="horz" lIns="93926" tIns="46963" rIns="93926" bIns="46963" rtlCol="0" anchor="b"/>
          <a:lstStyle>
            <a:lvl1pPr algn="l">
              <a:defRPr sz="1200"/>
            </a:lvl1pPr>
          </a:lstStyle>
          <a:p>
            <a:endParaRPr/>
          </a:p>
        </p:txBody>
      </p:sp>
      <p:sp>
        <p:nvSpPr>
          <p:cNvPr id="5" name="Slide Number Placeholder 4"/>
          <p:cNvSpPr>
            <a:spLocks noGrp="1"/>
          </p:cNvSpPr>
          <p:nvPr>
            <p:ph type="sldNum" sz="quarter" idx="3"/>
          </p:nvPr>
        </p:nvSpPr>
        <p:spPr>
          <a:xfrm>
            <a:off x="4008706" y="8893297"/>
            <a:ext cx="3066733" cy="469779"/>
          </a:xfrm>
          <a:prstGeom prst="rect">
            <a:avLst/>
          </a:prstGeom>
        </p:spPr>
        <p:txBody>
          <a:bodyPr vert="horz" lIns="93926" tIns="46963" rIns="93926" bIns="46963" rtlCol="0" anchor="b"/>
          <a:lstStyle>
            <a:lvl1pPr algn="r">
              <a:defRPr sz="1200"/>
            </a:lvl1pPr>
          </a:lstStyle>
          <a:p>
            <a:fld id="{D9F912AB-2776-42F2-A957-313FC7EFEDB9}" type="slidenum">
              <a:r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26" tIns="46963" rIns="93926" bIns="46963" rtlCol="0"/>
          <a:lstStyle>
            <a:lvl1pPr algn="l">
              <a:defRPr sz="1200"/>
            </a:lvl1pPr>
          </a:lstStyle>
          <a:p>
            <a:endParaRPr/>
          </a:p>
        </p:txBody>
      </p:sp>
      <p:sp>
        <p:nvSpPr>
          <p:cNvPr id="3" name="Date Placeholder 2"/>
          <p:cNvSpPr>
            <a:spLocks noGrp="1"/>
          </p:cNvSpPr>
          <p:nvPr>
            <p:ph type="dt" idx="1"/>
          </p:nvPr>
        </p:nvSpPr>
        <p:spPr>
          <a:xfrm>
            <a:off x="4008706" y="0"/>
            <a:ext cx="3066733" cy="468154"/>
          </a:xfrm>
          <a:prstGeom prst="rect">
            <a:avLst/>
          </a:prstGeom>
        </p:spPr>
        <p:txBody>
          <a:bodyPr vert="horz" lIns="93926" tIns="46963" rIns="93926" bIns="46963" rtlCol="0"/>
          <a:lstStyle>
            <a:lvl1pPr algn="r">
              <a:defRPr sz="1200"/>
            </a:lvl1pPr>
          </a:lstStyle>
          <a:p>
            <a:fld id="{3ABD2D7A-D230-4F91-BD59-0A39C2703BA8}" type="datetimeFigureOut">
              <a:rPr lang="en-US"/>
              <a:t>5/25/2017</a:t>
            </a:fld>
            <a:endParaRPr/>
          </a:p>
        </p:txBody>
      </p:sp>
      <p:sp>
        <p:nvSpPr>
          <p:cNvPr id="4" name="Slide Image Placeholder 3"/>
          <p:cNvSpPr>
            <a:spLocks noGrp="1" noRot="1" noChangeAspect="1"/>
          </p:cNvSpPr>
          <p:nvPr>
            <p:ph type="sldImg" idx="2"/>
          </p:nvPr>
        </p:nvSpPr>
        <p:spPr>
          <a:xfrm>
            <a:off x="415925" y="701675"/>
            <a:ext cx="6245225" cy="3513138"/>
          </a:xfrm>
          <a:prstGeom prst="rect">
            <a:avLst/>
          </a:prstGeom>
          <a:noFill/>
          <a:ln w="12700">
            <a:solidFill>
              <a:prstClr val="black"/>
            </a:solidFill>
          </a:ln>
        </p:spPr>
        <p:txBody>
          <a:bodyPr vert="horz" lIns="93926" tIns="46963" rIns="93926" bIns="46963" rtlCol="0" anchor="ctr"/>
          <a:lstStyle/>
          <a:p>
            <a:endParaRPr/>
          </a:p>
        </p:txBody>
      </p:sp>
      <p:sp>
        <p:nvSpPr>
          <p:cNvPr id="5" name="Notes Placeholder 4"/>
          <p:cNvSpPr>
            <a:spLocks noGrp="1"/>
          </p:cNvSpPr>
          <p:nvPr>
            <p:ph type="body" sz="quarter" idx="3"/>
          </p:nvPr>
        </p:nvSpPr>
        <p:spPr>
          <a:xfrm>
            <a:off x="707708" y="4447462"/>
            <a:ext cx="5661660" cy="4213384"/>
          </a:xfrm>
          <a:prstGeom prst="rect">
            <a:avLst/>
          </a:prstGeom>
        </p:spPr>
        <p:txBody>
          <a:bodyPr vert="horz" lIns="93926" tIns="46963" rIns="93926" bIns="46963"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93297"/>
            <a:ext cx="3066733" cy="468154"/>
          </a:xfrm>
          <a:prstGeom prst="rect">
            <a:avLst/>
          </a:prstGeom>
        </p:spPr>
        <p:txBody>
          <a:bodyPr vert="horz" lIns="93926" tIns="46963" rIns="93926" bIns="46963" rtlCol="0" anchor="b"/>
          <a:lstStyle>
            <a:lvl1pPr algn="l">
              <a:defRPr sz="1200"/>
            </a:lvl1pPr>
          </a:lstStyle>
          <a:p>
            <a:endParaRPr/>
          </a:p>
        </p:txBody>
      </p:sp>
      <p:sp>
        <p:nvSpPr>
          <p:cNvPr id="7" name="Slide Number Placeholder 6"/>
          <p:cNvSpPr>
            <a:spLocks noGrp="1"/>
          </p:cNvSpPr>
          <p:nvPr>
            <p:ph type="sldNum" sz="quarter" idx="5"/>
          </p:nvPr>
        </p:nvSpPr>
        <p:spPr>
          <a:xfrm>
            <a:off x="4008706" y="8893297"/>
            <a:ext cx="3066733" cy="468154"/>
          </a:xfrm>
          <a:prstGeom prst="rect">
            <a:avLst/>
          </a:prstGeom>
        </p:spPr>
        <p:txBody>
          <a:bodyPr vert="horz" lIns="93926" tIns="46963" rIns="93926" bIns="46963"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8"/>
            <a:ext cx="10360501"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200CE9-E35A-45B8-8B83-3F07848CF0BD}"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0F8C3-8B11-4436-9D2A-5254E732B51A}" type="slidenum">
              <a:rPr lang="en-GB" smtClean="0"/>
              <a:t>‹#›</a:t>
            </a:fld>
            <a:endParaRPr lang="en-GB"/>
          </a:p>
        </p:txBody>
      </p:sp>
    </p:spTree>
    <p:extLst>
      <p:ext uri="{BB962C8B-B14F-4D97-AF65-F5344CB8AC3E}">
        <p14:creationId xmlns:p14="http://schemas.microsoft.com/office/powerpoint/2010/main" val="1709521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F41C87-7AD9-4845-A077-840E4A0F3F06}"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13F82-EE5E-44EE-A61D-E31C6657F26F}" type="slidenum">
              <a:rPr lang="en-GB" smtClean="0"/>
              <a:t>‹#›</a:t>
            </a:fld>
            <a:endParaRPr lang="en-GB"/>
          </a:p>
        </p:txBody>
      </p:sp>
    </p:spTree>
    <p:extLst>
      <p:ext uri="{BB962C8B-B14F-4D97-AF65-F5344CB8AC3E}">
        <p14:creationId xmlns:p14="http://schemas.microsoft.com/office/powerpoint/2010/main" val="324012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0415" y="274641"/>
            <a:ext cx="3654531"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590" y="274641"/>
            <a:ext cx="1076468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F41C87-7AD9-4845-A077-840E4A0F3F06}"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13F82-EE5E-44EE-A61D-E31C6657F26F}" type="slidenum">
              <a:rPr lang="en-GB" smtClean="0"/>
              <a:t>‹#›</a:t>
            </a:fld>
            <a:endParaRPr lang="en-GB"/>
          </a:p>
        </p:txBody>
      </p:sp>
    </p:spTree>
    <p:extLst>
      <p:ext uri="{BB962C8B-B14F-4D97-AF65-F5344CB8AC3E}">
        <p14:creationId xmlns:p14="http://schemas.microsoft.com/office/powerpoint/2010/main" val="225371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03F41C87-7AD9-4845-A077-840E4A0F3F06}" type="datetimeFigureOut">
              <a:rPr lang="en-US"/>
              <a:t>5/25/2017</a:t>
            </a:fld>
            <a:endParaRPr/>
          </a:p>
        </p:txBody>
      </p:sp>
      <p:sp>
        <p:nvSpPr>
          <p:cNvPr id="5" name="Slide Number Placeholder 4"/>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219662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F41C87-7AD9-4845-A077-840E4A0F3F06}"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013F82-EE5E-44EE-A61D-E31C6657F26F}" type="slidenum">
              <a:rPr lang="en-GB" smtClean="0"/>
              <a:t>‹#›</a:t>
            </a:fld>
            <a:endParaRPr lang="en-GB"/>
          </a:p>
        </p:txBody>
      </p:sp>
    </p:spTree>
    <p:extLst>
      <p:ext uri="{BB962C8B-B14F-4D97-AF65-F5344CB8AC3E}">
        <p14:creationId xmlns:p14="http://schemas.microsoft.com/office/powerpoint/2010/main" val="3297771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3"/>
            <a:ext cx="10360501"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013F82-EE5E-44EE-A61D-E31C6657F26F}" type="slidenum">
              <a:rPr lang="en-GB" smtClean="0"/>
              <a:t>‹#›</a:t>
            </a:fld>
            <a:endParaRPr lang="en-GB"/>
          </a:p>
        </p:txBody>
      </p:sp>
    </p:spTree>
    <p:extLst>
      <p:ext uri="{BB962C8B-B14F-4D97-AF65-F5344CB8AC3E}">
        <p14:creationId xmlns:p14="http://schemas.microsoft.com/office/powerpoint/2010/main" val="326859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589" y="1600203"/>
            <a:ext cx="720960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5341" y="1600203"/>
            <a:ext cx="720960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3F41C87-7AD9-4845-A077-840E4A0F3F06}"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013F82-EE5E-44EE-A61D-E31C6657F26F}" type="slidenum">
              <a:rPr lang="en-GB" smtClean="0"/>
              <a:t>‹#›</a:t>
            </a:fld>
            <a:endParaRPr lang="en-GB"/>
          </a:p>
        </p:txBody>
      </p:sp>
    </p:spTree>
    <p:extLst>
      <p:ext uri="{BB962C8B-B14F-4D97-AF65-F5344CB8AC3E}">
        <p14:creationId xmlns:p14="http://schemas.microsoft.com/office/powerpoint/2010/main" val="45457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F41C87-7AD9-4845-A077-840E4A0F3F06}" type="datetimeFigureOut">
              <a:rPr lang="en-US" smtClean="0"/>
              <a:t>5/25/2017</a:t>
            </a:fld>
            <a:endParaRPr lang="en-US"/>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A013F82-EE5E-44EE-A61D-E31C6657F26F}" type="slidenum">
              <a:rPr lang="en-GB" smtClean="0"/>
              <a:t>‹#›</a:t>
            </a:fld>
            <a:endParaRPr lang="en-GB"/>
          </a:p>
        </p:txBody>
      </p:sp>
    </p:spTree>
    <p:extLst>
      <p:ext uri="{BB962C8B-B14F-4D97-AF65-F5344CB8AC3E}">
        <p14:creationId xmlns:p14="http://schemas.microsoft.com/office/powerpoint/2010/main" val="385387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3F41C87-7AD9-4845-A077-840E4A0F3F06}" type="datetimeFigureOut">
              <a:rPr lang="en-US" smtClean="0"/>
              <a:t>5/25/2017</a:t>
            </a:fld>
            <a:endParaRPr lang="en-US"/>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013F82-EE5E-44EE-A61D-E31C6657F26F}" type="slidenum">
              <a:rPr lang="en-GB" smtClean="0"/>
              <a:t>‹#›</a:t>
            </a:fld>
            <a:endParaRPr lang="en-GB"/>
          </a:p>
        </p:txBody>
      </p:sp>
    </p:spTree>
    <p:extLst>
      <p:ext uri="{BB962C8B-B14F-4D97-AF65-F5344CB8AC3E}">
        <p14:creationId xmlns:p14="http://schemas.microsoft.com/office/powerpoint/2010/main" val="681093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smtClean="0"/>
              <a:t>5/25/2017</a:t>
            </a:fld>
            <a:endParaRPr lang="en-US"/>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013F82-EE5E-44EE-A61D-E31C6657F26F}" type="slidenum">
              <a:rPr lang="en-GB" smtClean="0"/>
              <a:t>‹#›</a:t>
            </a:fld>
            <a:endParaRPr lang="en-GB"/>
          </a:p>
        </p:txBody>
      </p:sp>
    </p:spTree>
    <p:extLst>
      <p:ext uri="{BB962C8B-B14F-4D97-AF65-F5344CB8AC3E}">
        <p14:creationId xmlns:p14="http://schemas.microsoft.com/office/powerpoint/2010/main" val="218606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50"/>
            <a:ext cx="4010039"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5492" y="273053"/>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443" y="1435103"/>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013F82-EE5E-44EE-A61D-E31C6657F26F}" type="slidenum">
              <a:rPr lang="en-GB" smtClean="0"/>
              <a:t>‹#›</a:t>
            </a:fld>
            <a:endParaRPr lang="en-GB"/>
          </a:p>
        </p:txBody>
      </p:sp>
    </p:spTree>
    <p:extLst>
      <p:ext uri="{BB962C8B-B14F-4D97-AF65-F5344CB8AC3E}">
        <p14:creationId xmlns:p14="http://schemas.microsoft.com/office/powerpoint/2010/main" val="103234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013F82-EE5E-44EE-A61D-E31C6657F26F}" type="slidenum">
              <a:rPr lang="en-GB" smtClean="0"/>
              <a:pPr/>
              <a:t>‹#›</a:t>
            </a:fld>
            <a:endParaRPr lang="en-GB"/>
          </a:p>
        </p:txBody>
      </p:sp>
    </p:spTree>
    <p:extLst>
      <p:ext uri="{BB962C8B-B14F-4D97-AF65-F5344CB8AC3E}">
        <p14:creationId xmlns:p14="http://schemas.microsoft.com/office/powerpoint/2010/main" val="4195724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441" y="1600203"/>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441" y="6356353"/>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41C87-7AD9-4845-A077-840E4A0F3F06}" type="datetimeFigureOut">
              <a:rPr lang="en-US" smtClean="0"/>
              <a:pPr/>
              <a:t>5/25/2017</a:t>
            </a:fld>
            <a:endParaRPr lang="en-US"/>
          </a:p>
        </p:txBody>
      </p:sp>
      <p:sp>
        <p:nvSpPr>
          <p:cNvPr id="5" name="Footer Placeholder 4"/>
          <p:cNvSpPr>
            <a:spLocks noGrp="1"/>
          </p:cNvSpPr>
          <p:nvPr>
            <p:ph type="ftr" sz="quarter" idx="3"/>
          </p:nvPr>
        </p:nvSpPr>
        <p:spPr>
          <a:xfrm>
            <a:off x="4164515" y="6356353"/>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5326" y="6356353"/>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13F82-EE5E-44EE-A61D-E31C6657F26F}" type="slidenum">
              <a:rPr lang="en-US" smtClean="0"/>
              <a:pPr/>
              <a:t>‹#›</a:t>
            </a:fld>
            <a:endParaRPr lang="en-US"/>
          </a:p>
        </p:txBody>
      </p:sp>
    </p:spTree>
    <p:extLst>
      <p:ext uri="{BB962C8B-B14F-4D97-AF65-F5344CB8AC3E}">
        <p14:creationId xmlns:p14="http://schemas.microsoft.com/office/powerpoint/2010/main" val="18782442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815180" y="4832604"/>
            <a:ext cx="8229600" cy="1219200"/>
          </a:xfrm>
        </p:spPr>
        <p:txBody>
          <a:bodyPr>
            <a:normAutofit/>
          </a:bodyPr>
          <a:lstStyle/>
          <a:p>
            <a:r>
              <a:rPr lang="it-IT" sz="3600" b="1" dirty="0" smtClean="0"/>
              <a:t>Session Two</a:t>
            </a:r>
            <a:endParaRPr lang="it-IT" sz="3600" b="1" dirty="0"/>
          </a:p>
        </p:txBody>
      </p:sp>
      <p:grpSp>
        <p:nvGrpSpPr>
          <p:cNvPr id="3" name="Group 2"/>
          <p:cNvGrpSpPr/>
          <p:nvPr/>
        </p:nvGrpSpPr>
        <p:grpSpPr>
          <a:xfrm>
            <a:off x="0" y="184381"/>
            <a:ext cx="10058400" cy="1287475"/>
            <a:chOff x="0" y="654177"/>
            <a:chExt cx="10058400" cy="1287475"/>
          </a:xfrm>
        </p:grpSpPr>
        <p:pic>
          <p:nvPicPr>
            <p:cNvPr id="6" name="Picture 5"/>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219809" y="971749"/>
              <a:ext cx="3859102" cy="652329"/>
            </a:xfrm>
            <a:prstGeom prst="rect">
              <a:avLst/>
            </a:prstGeom>
          </p:spPr>
        </p:pic>
        <p:pic>
          <p:nvPicPr>
            <p:cNvPr id="7" name="Picture 6"/>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4177"/>
              <a:ext cx="10058400" cy="1287475"/>
            </a:xfrm>
            <a:prstGeom prst="rect">
              <a:avLst/>
            </a:prstGeom>
          </p:spPr>
        </p:pic>
      </p:grpSp>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6012" y="1747839"/>
            <a:ext cx="4483948" cy="2489042"/>
          </a:xfrm>
          <a:prstGeom prst="rect">
            <a:avLst/>
          </a:prstGeom>
          <a:noFill/>
          <a:ln>
            <a:noFill/>
          </a:ln>
        </p:spPr>
      </p:pic>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065212" y="1676400"/>
            <a:ext cx="10209212" cy="3557588"/>
          </a:xfrm>
        </p:spPr>
        <p:txBody>
          <a:bodyPr>
            <a:normAutofit/>
          </a:bodyPr>
          <a:lstStyle/>
          <a:p>
            <a:pPr marL="0" indent="0">
              <a:lnSpc>
                <a:spcPct val="119000"/>
              </a:lnSpc>
              <a:buNone/>
            </a:pPr>
            <a:r>
              <a:rPr lang="en-US" sz="7200" b="1" dirty="0" smtClean="0"/>
              <a:t>Past, present, and future</a:t>
            </a:r>
            <a:endParaRPr lang="en-US" sz="7200" b="1" dirty="0"/>
          </a:p>
        </p:txBody>
      </p:sp>
    </p:spTree>
    <p:extLst>
      <p:ext uri="{BB962C8B-B14F-4D97-AF65-F5344CB8AC3E}">
        <p14:creationId xmlns:p14="http://schemas.microsoft.com/office/powerpoint/2010/main" val="2831918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141412" y="685800"/>
            <a:ext cx="9817675" cy="5562600"/>
            <a:chOff x="1109374" y="533400"/>
            <a:chExt cx="9817675" cy="5562600"/>
          </a:xfrm>
        </p:grpSpPr>
        <p:sp>
          <p:nvSpPr>
            <p:cNvPr id="2" name="Rectangle 1"/>
            <p:cNvSpPr/>
            <p:nvPr/>
          </p:nvSpPr>
          <p:spPr>
            <a:xfrm>
              <a:off x="1674812" y="533400"/>
              <a:ext cx="8686800" cy="5562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374" y="1028700"/>
              <a:ext cx="9817675" cy="5067300"/>
            </a:xfrm>
            <a:prstGeom prst="rect">
              <a:avLst/>
            </a:prstGeom>
          </p:spPr>
        </p:pic>
      </p:grpSp>
    </p:spTree>
    <p:extLst>
      <p:ext uri="{BB962C8B-B14F-4D97-AF65-F5344CB8AC3E}">
        <p14:creationId xmlns:p14="http://schemas.microsoft.com/office/powerpoint/2010/main" val="1991655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836612" y="609600"/>
            <a:ext cx="10591800" cy="5334000"/>
          </a:xfrm>
        </p:spPr>
        <p:txBody>
          <a:bodyPr>
            <a:noAutofit/>
          </a:bodyPr>
          <a:lstStyle/>
          <a:p>
            <a:pPr marL="742950" lvl="0" indent="-742950">
              <a:lnSpc>
                <a:spcPct val="119000"/>
              </a:lnSpc>
              <a:spcAft>
                <a:spcPts val="1800"/>
              </a:spcAft>
              <a:buFont typeface="+mj-lt"/>
              <a:buAutoNum type="arabicPeriod"/>
            </a:pPr>
            <a:r>
              <a:rPr lang="en-US" sz="4000" b="1" dirty="0"/>
              <a:t>What if COREW agreed to move beyond congregational boundaries and leverage its collective knowledge, resources and contacts in order to create a more humane society</a:t>
            </a:r>
            <a:r>
              <a:rPr lang="en-US" sz="4000" b="1" dirty="0" smtClean="0"/>
              <a:t>?  </a:t>
            </a:r>
            <a:r>
              <a:rPr lang="en-US" sz="4000" b="1" dirty="0"/>
              <a:t>Canada</a:t>
            </a:r>
          </a:p>
          <a:p>
            <a:pPr marL="742950" lvl="0" indent="-742950">
              <a:lnSpc>
                <a:spcPct val="119000"/>
              </a:lnSpc>
              <a:spcAft>
                <a:spcPts val="1800"/>
              </a:spcAft>
              <a:buFont typeface="+mj-lt"/>
              <a:buAutoNum type="arabicPeriod"/>
            </a:pPr>
            <a:r>
              <a:rPr lang="en-US" sz="4000" b="1" dirty="0"/>
              <a:t>What if all members of our congregations were willing to be personally and collectively accountable? </a:t>
            </a:r>
            <a:r>
              <a:rPr lang="en-US" sz="4000" b="1" dirty="0" smtClean="0"/>
              <a:t> USA</a:t>
            </a:r>
            <a:endParaRPr lang="en-US" sz="4000" b="1" dirty="0"/>
          </a:p>
        </p:txBody>
      </p:sp>
    </p:spTree>
    <p:extLst>
      <p:ext uri="{BB962C8B-B14F-4D97-AF65-F5344CB8AC3E}">
        <p14:creationId xmlns:p14="http://schemas.microsoft.com/office/powerpoint/2010/main" val="109566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8000"/>
                                        <p:tgtEl>
                                          <p:spTgt spid="14">
                                            <p:txEl>
                                              <p:pRg st="0" end="0"/>
                                            </p:txEl>
                                          </p:spTgt>
                                        </p:tgtEl>
                                      </p:cBhvr>
                                    </p:animEffect>
                                  </p:childTnLst>
                                </p:cTn>
                              </p:par>
                            </p:childTnLst>
                          </p:cTn>
                        </p:par>
                        <p:par>
                          <p:cTn id="8" fill="hold">
                            <p:stCondLst>
                              <p:cond delay="8000"/>
                            </p:stCondLst>
                            <p:childTnLst>
                              <p:par>
                                <p:cTn id="9" presetID="10" presetClass="entr" presetSubtype="0" fill="hold" nodeType="afterEffect">
                                  <p:stCondLst>
                                    <p:cond delay="2000"/>
                                  </p:stCondLst>
                                  <p:childTnLst>
                                    <p:set>
                                      <p:cBhvr>
                                        <p:cTn id="10" dur="1" fill="hold">
                                          <p:stCondLst>
                                            <p:cond delay="0"/>
                                          </p:stCondLst>
                                        </p:cTn>
                                        <p:tgtEl>
                                          <p:spTgt spid="14">
                                            <p:txEl>
                                              <p:pRg st="1" end="1"/>
                                            </p:txEl>
                                          </p:spTgt>
                                        </p:tgtEl>
                                        <p:attrNameLst>
                                          <p:attrName>style.visibility</p:attrName>
                                        </p:attrNameLst>
                                      </p:cBhvr>
                                      <p:to>
                                        <p:strVal val="visible"/>
                                      </p:to>
                                    </p:set>
                                    <p:animEffect transition="in" filter="fade">
                                      <p:cBhvr>
                                        <p:cTn id="11" dur="6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217612" y="762000"/>
            <a:ext cx="9525000" cy="5583238"/>
          </a:xfrm>
        </p:spPr>
        <p:txBody>
          <a:bodyPr>
            <a:noAutofit/>
          </a:bodyPr>
          <a:lstStyle/>
          <a:p>
            <a:pPr marL="0" lvl="0" indent="0">
              <a:lnSpc>
                <a:spcPct val="119000"/>
              </a:lnSpc>
              <a:spcAft>
                <a:spcPts val="1800"/>
              </a:spcAft>
              <a:buNone/>
            </a:pPr>
            <a:r>
              <a:rPr lang="en-US" sz="3600" b="1" dirty="0" smtClean="0"/>
              <a:t>3.	What </a:t>
            </a:r>
            <a:r>
              <a:rPr lang="en-US" sz="3600" b="1" dirty="0"/>
              <a:t>if we were willing to risk personally </a:t>
            </a:r>
            <a:r>
              <a:rPr lang="en-US" sz="3600" b="1" dirty="0" smtClean="0"/>
              <a:t>	and </a:t>
            </a:r>
            <a:r>
              <a:rPr lang="en-US" sz="3600" b="1" dirty="0"/>
              <a:t>communally our finite and precious </a:t>
            </a:r>
            <a:r>
              <a:rPr lang="en-US" sz="3600" b="1" dirty="0" smtClean="0"/>
              <a:t>	resources </a:t>
            </a:r>
            <a:r>
              <a:rPr lang="en-US" sz="3600" b="1" dirty="0"/>
              <a:t>for mission and to truly be </a:t>
            </a:r>
            <a:r>
              <a:rPr lang="en-US" sz="3600" b="1" dirty="0" smtClean="0"/>
              <a:t>	prophetic?  </a:t>
            </a:r>
            <a:r>
              <a:rPr lang="en-US" sz="3600" b="1" dirty="0"/>
              <a:t>India</a:t>
            </a:r>
          </a:p>
          <a:p>
            <a:pPr marL="0" lvl="0" indent="0">
              <a:lnSpc>
                <a:spcPct val="119000"/>
              </a:lnSpc>
              <a:spcAft>
                <a:spcPts val="1800"/>
              </a:spcAft>
              <a:buNone/>
            </a:pPr>
            <a:r>
              <a:rPr lang="en-US" sz="3600" b="1" dirty="0" smtClean="0"/>
              <a:t>4.	What </a:t>
            </a:r>
            <a:r>
              <a:rPr lang="en-US" sz="3600" b="1" dirty="0"/>
              <a:t>if </a:t>
            </a:r>
            <a:r>
              <a:rPr lang="en-US" sz="3600" b="1" dirty="0" smtClean="0"/>
              <a:t>our </a:t>
            </a:r>
            <a:r>
              <a:rPr lang="en-US" sz="3600" b="1" dirty="0"/>
              <a:t>pretending and denying that all </a:t>
            </a:r>
            <a:r>
              <a:rPr lang="en-US" sz="3600" b="1" dirty="0" smtClean="0"/>
              <a:t>	is </a:t>
            </a:r>
            <a:r>
              <a:rPr lang="en-US" sz="3600" b="1" dirty="0"/>
              <a:t>well is keeping us from facing our reality? </a:t>
            </a:r>
            <a:r>
              <a:rPr lang="en-US" sz="3600" b="1" dirty="0" smtClean="0"/>
              <a:t>	Australia</a:t>
            </a:r>
          </a:p>
          <a:p>
            <a:pPr marL="0" lvl="0" indent="0">
              <a:lnSpc>
                <a:spcPct val="119000"/>
              </a:lnSpc>
              <a:spcAft>
                <a:spcPts val="1800"/>
              </a:spcAft>
              <a:buNone/>
            </a:pPr>
            <a:endParaRPr lang="en-US" sz="3600" dirty="0"/>
          </a:p>
        </p:txBody>
      </p:sp>
    </p:spTree>
    <p:extLst>
      <p:ext uri="{BB962C8B-B14F-4D97-AF65-F5344CB8AC3E}">
        <p14:creationId xmlns:p14="http://schemas.microsoft.com/office/powerpoint/2010/main" val="2149270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6750"/>
                                        <p:tgtEl>
                                          <p:spTgt spid="14">
                                            <p:txEl>
                                              <p:pRg st="0" end="0"/>
                                            </p:txEl>
                                          </p:spTgt>
                                        </p:tgtEl>
                                      </p:cBhvr>
                                    </p:animEffect>
                                  </p:childTnLst>
                                </p:cTn>
                              </p:par>
                            </p:childTnLst>
                          </p:cTn>
                        </p:par>
                        <p:par>
                          <p:cTn id="8" fill="hold">
                            <p:stCondLst>
                              <p:cond delay="6750"/>
                            </p:stCondLst>
                            <p:childTnLst>
                              <p:par>
                                <p:cTn id="9" presetID="10" presetClass="entr" presetSubtype="0" fill="hold" nodeType="afterEffect">
                                  <p:stCondLst>
                                    <p:cond delay="2000"/>
                                  </p:stCondLst>
                                  <p:childTnLst>
                                    <p:set>
                                      <p:cBhvr>
                                        <p:cTn id="10" dur="1" fill="hold">
                                          <p:stCondLst>
                                            <p:cond delay="0"/>
                                          </p:stCondLst>
                                        </p:cTn>
                                        <p:tgtEl>
                                          <p:spTgt spid="14">
                                            <p:txEl>
                                              <p:pRg st="1" end="1"/>
                                            </p:txEl>
                                          </p:spTgt>
                                        </p:tgtEl>
                                        <p:attrNameLst>
                                          <p:attrName>style.visibility</p:attrName>
                                        </p:attrNameLst>
                                      </p:cBhvr>
                                      <p:to>
                                        <p:strVal val="visible"/>
                                      </p:to>
                                    </p:set>
                                    <p:animEffect transition="in" filter="fade">
                                      <p:cBhvr>
                                        <p:cTn id="11" dur="6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836612" y="381000"/>
            <a:ext cx="10210800" cy="6096000"/>
          </a:xfrm>
        </p:spPr>
        <p:txBody>
          <a:bodyPr>
            <a:noAutofit/>
          </a:bodyPr>
          <a:lstStyle/>
          <a:p>
            <a:pPr marL="0" lvl="0" indent="0">
              <a:lnSpc>
                <a:spcPct val="139000"/>
              </a:lnSpc>
              <a:spcAft>
                <a:spcPts val="1800"/>
              </a:spcAft>
              <a:buNone/>
            </a:pPr>
            <a:r>
              <a:rPr lang="en-US" sz="3600" b="1" dirty="0" smtClean="0"/>
              <a:t>5.	What </a:t>
            </a:r>
            <a:r>
              <a:rPr lang="en-US" sz="3600" b="1" dirty="0"/>
              <a:t>if we let go of our sponsored ministries </a:t>
            </a:r>
            <a:r>
              <a:rPr lang="en-US" sz="3600" b="1" dirty="0" smtClean="0"/>
              <a:t>	and </a:t>
            </a:r>
            <a:r>
              <a:rPr lang="en-US" sz="3600" b="1" dirty="0"/>
              <a:t>major properties; allocate sufficient funds </a:t>
            </a:r>
            <a:r>
              <a:rPr lang="en-US" sz="3600" b="1" dirty="0" smtClean="0"/>
              <a:t>	for </a:t>
            </a:r>
            <a:r>
              <a:rPr lang="en-US" sz="3600" b="1" dirty="0"/>
              <a:t>the current large elder care group and let </a:t>
            </a:r>
            <a:r>
              <a:rPr lang="en-US" sz="3600" b="1" dirty="0" smtClean="0"/>
              <a:t>	the next </a:t>
            </a:r>
            <a:r>
              <a:rPr lang="en-US" sz="3600" b="1" dirty="0"/>
              <a:t>generation find </a:t>
            </a:r>
            <a:r>
              <a:rPr lang="en-US" sz="3600" b="1" dirty="0" smtClean="0"/>
              <a:t>its </a:t>
            </a:r>
            <a:r>
              <a:rPr lang="en-US" sz="3600" b="1" dirty="0"/>
              <a:t>own way?  Australia</a:t>
            </a:r>
          </a:p>
          <a:p>
            <a:pPr marL="0" lvl="0" indent="0">
              <a:lnSpc>
                <a:spcPct val="139000"/>
              </a:lnSpc>
              <a:spcAft>
                <a:spcPts val="1800"/>
              </a:spcAft>
              <a:buNone/>
            </a:pPr>
            <a:r>
              <a:rPr lang="en-US" sz="3600" b="1" dirty="0" smtClean="0"/>
              <a:t>6.	What </a:t>
            </a:r>
            <a:r>
              <a:rPr lang="en-US" sz="3600" b="1" dirty="0"/>
              <a:t>if we intentionally redefine our charism </a:t>
            </a:r>
            <a:r>
              <a:rPr lang="en-US" sz="3600" b="1" dirty="0" smtClean="0"/>
              <a:t>	and </a:t>
            </a:r>
            <a:r>
              <a:rPr lang="en-US" sz="3600" b="1" dirty="0"/>
              <a:t>broaden how we articulate what we mean </a:t>
            </a:r>
            <a:r>
              <a:rPr lang="en-US" sz="3600" b="1" dirty="0" smtClean="0"/>
              <a:t>	by </a:t>
            </a:r>
            <a:r>
              <a:rPr lang="en-US" sz="3600" b="1" dirty="0"/>
              <a:t>it for these times?  Korea</a:t>
            </a:r>
          </a:p>
        </p:txBody>
      </p:sp>
    </p:spTree>
    <p:extLst>
      <p:ext uri="{BB962C8B-B14F-4D97-AF65-F5344CB8AC3E}">
        <p14:creationId xmlns:p14="http://schemas.microsoft.com/office/powerpoint/2010/main" val="1994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7250"/>
                                        <p:tgtEl>
                                          <p:spTgt spid="14">
                                            <p:txEl>
                                              <p:pRg st="0" end="0"/>
                                            </p:txEl>
                                          </p:spTgt>
                                        </p:tgtEl>
                                      </p:cBhvr>
                                    </p:animEffect>
                                  </p:childTnLst>
                                </p:cTn>
                              </p:par>
                            </p:childTnLst>
                          </p:cTn>
                        </p:par>
                        <p:par>
                          <p:cTn id="8" fill="hold">
                            <p:stCondLst>
                              <p:cond delay="9250"/>
                            </p:stCondLst>
                            <p:childTnLst>
                              <p:par>
                                <p:cTn id="9" presetID="10" presetClass="entr" presetSubtype="0" fill="hold" grpId="0" nodeType="afterEffect">
                                  <p:stCondLst>
                                    <p:cond delay="2000"/>
                                  </p:stCondLst>
                                  <p:childTnLst>
                                    <p:set>
                                      <p:cBhvr>
                                        <p:cTn id="10" dur="1" fill="hold">
                                          <p:stCondLst>
                                            <p:cond delay="0"/>
                                          </p:stCondLst>
                                        </p:cTn>
                                        <p:tgtEl>
                                          <p:spTgt spid="14">
                                            <p:txEl>
                                              <p:pRg st="1" end="1"/>
                                            </p:txEl>
                                          </p:spTgt>
                                        </p:tgtEl>
                                        <p:attrNameLst>
                                          <p:attrName>style.visibility</p:attrName>
                                        </p:attrNameLst>
                                      </p:cBhvr>
                                      <p:to>
                                        <p:strVal val="visible"/>
                                      </p:to>
                                    </p:set>
                                    <p:animEffect transition="in" filter="fade">
                                      <p:cBhvr>
                                        <p:cTn id="11" dur="725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379412" y="685800"/>
            <a:ext cx="10515600" cy="5029200"/>
          </a:xfrm>
        </p:spPr>
        <p:txBody>
          <a:bodyPr>
            <a:noAutofit/>
          </a:bodyPr>
          <a:lstStyle/>
          <a:p>
            <a:pPr marL="0" lvl="0" indent="0">
              <a:lnSpc>
                <a:spcPct val="119000"/>
              </a:lnSpc>
              <a:spcAft>
                <a:spcPts val="1800"/>
              </a:spcAft>
              <a:buNone/>
            </a:pPr>
            <a:r>
              <a:rPr lang="en-US" sz="4000" b="1" dirty="0" smtClean="0"/>
              <a:t>7.	What </a:t>
            </a:r>
            <a:r>
              <a:rPr lang="en-US" sz="4000" b="1" dirty="0"/>
              <a:t>if we need to expand our web of </a:t>
            </a:r>
            <a:r>
              <a:rPr lang="en-US" sz="4000" b="1" dirty="0" smtClean="0"/>
              <a:t>	relationships </a:t>
            </a:r>
            <a:r>
              <a:rPr lang="en-US" sz="4000" b="1" dirty="0"/>
              <a:t>beyond religious and mutually </a:t>
            </a:r>
            <a:r>
              <a:rPr lang="en-US" sz="4000" b="1" dirty="0" smtClean="0"/>
              <a:t>	collaborate </a:t>
            </a:r>
            <a:r>
              <a:rPr lang="en-US" sz="4000" b="1" dirty="0"/>
              <a:t>with other </a:t>
            </a:r>
            <a:r>
              <a:rPr lang="en-US" sz="4000" b="1" dirty="0" smtClean="0"/>
              <a:t>agencies or 	congregations committed </a:t>
            </a:r>
            <a:r>
              <a:rPr lang="en-US" sz="4000" b="1" dirty="0"/>
              <a:t>to </a:t>
            </a:r>
            <a:r>
              <a:rPr lang="en-US" sz="4000" b="1" dirty="0" smtClean="0"/>
              <a:t>gospel </a:t>
            </a:r>
            <a:r>
              <a:rPr lang="en-US" sz="4000" b="1" dirty="0"/>
              <a:t>values?  </a:t>
            </a:r>
            <a:r>
              <a:rPr lang="en-US" sz="4000" b="1" dirty="0" smtClean="0"/>
              <a:t>	USA</a:t>
            </a:r>
            <a:endParaRPr lang="en-US" sz="4000" b="1" dirty="0"/>
          </a:p>
          <a:p>
            <a:pPr marL="0" lvl="0" indent="0">
              <a:lnSpc>
                <a:spcPct val="119000"/>
              </a:lnSpc>
              <a:spcAft>
                <a:spcPts val="1800"/>
              </a:spcAft>
              <a:buNone/>
            </a:pPr>
            <a:r>
              <a:rPr lang="en-US" sz="4000" b="1" dirty="0" smtClean="0"/>
              <a:t>8.	What </a:t>
            </a:r>
            <a:r>
              <a:rPr lang="en-US" sz="4000" b="1" dirty="0"/>
              <a:t>if religious life </a:t>
            </a:r>
            <a:r>
              <a:rPr lang="en-US" sz="4000" b="1" dirty="0" smtClean="0"/>
              <a:t>is </a:t>
            </a:r>
            <a:r>
              <a:rPr lang="en-US" sz="4000" b="1" dirty="0"/>
              <a:t>no longer needed and </a:t>
            </a:r>
            <a:r>
              <a:rPr lang="en-US" sz="4000" b="1" dirty="0" smtClean="0"/>
              <a:t>	we 	are </a:t>
            </a:r>
            <a:r>
              <a:rPr lang="en-US" sz="4000" b="1" dirty="0"/>
              <a:t>writing our last chapter? Worldwide</a:t>
            </a:r>
          </a:p>
        </p:txBody>
      </p:sp>
    </p:spTree>
    <p:extLst>
      <p:ext uri="{BB962C8B-B14F-4D97-AF65-F5344CB8AC3E}">
        <p14:creationId xmlns:p14="http://schemas.microsoft.com/office/powerpoint/2010/main" val="2817207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7250"/>
                                        <p:tgtEl>
                                          <p:spTgt spid="14">
                                            <p:txEl>
                                              <p:pRg st="0" end="0"/>
                                            </p:txEl>
                                          </p:spTgt>
                                        </p:tgtEl>
                                      </p:cBhvr>
                                    </p:animEffect>
                                  </p:childTnLst>
                                </p:cTn>
                              </p:par>
                            </p:childTnLst>
                          </p:cTn>
                        </p:par>
                        <p:par>
                          <p:cTn id="8" fill="hold">
                            <p:stCondLst>
                              <p:cond delay="9250"/>
                            </p:stCondLst>
                            <p:childTnLst>
                              <p:par>
                                <p:cTn id="9" presetID="10" presetClass="entr" presetSubtype="0" fill="hold" grpId="0" nodeType="after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animEffect transition="in" filter="fade">
                                      <p:cBhvr>
                                        <p:cTn id="11" dur="725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912812" y="1295400"/>
            <a:ext cx="9286875" cy="3668713"/>
          </a:xfrm>
        </p:spPr>
        <p:txBody>
          <a:bodyPr>
            <a:noAutofit/>
          </a:bodyPr>
          <a:lstStyle/>
          <a:p>
            <a:pPr marL="0" lvl="0" indent="0">
              <a:lnSpc>
                <a:spcPct val="119000"/>
              </a:lnSpc>
              <a:spcAft>
                <a:spcPts val="1800"/>
              </a:spcAft>
              <a:buNone/>
            </a:pPr>
            <a:r>
              <a:rPr lang="en-US" sz="4000" b="1" dirty="0"/>
              <a:t>What if there are no more religious from our founding congregation willing or able to be a part of our life in another country? </a:t>
            </a:r>
            <a:r>
              <a:rPr lang="en-US" sz="4000" b="1" dirty="0">
                <a:solidFill>
                  <a:schemeClr val="accent3">
                    <a:lumMod val="20000"/>
                    <a:lumOff val="80000"/>
                  </a:schemeClr>
                </a:solidFill>
              </a:rPr>
              <a:t> </a:t>
            </a:r>
            <a:r>
              <a:rPr lang="en-US" sz="4000" b="1" dirty="0"/>
              <a:t>Philippines </a:t>
            </a:r>
          </a:p>
        </p:txBody>
      </p:sp>
    </p:spTree>
    <p:extLst>
      <p:ext uri="{BB962C8B-B14F-4D97-AF65-F5344CB8AC3E}">
        <p14:creationId xmlns:p14="http://schemas.microsoft.com/office/powerpoint/2010/main" val="1971137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725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912812" y="304800"/>
            <a:ext cx="9525000" cy="6096000"/>
          </a:xfrm>
        </p:spPr>
        <p:txBody>
          <a:bodyPr>
            <a:noAutofit/>
          </a:bodyPr>
          <a:lstStyle/>
          <a:p>
            <a:r>
              <a:rPr lang="en-US" sz="4000" b="1" dirty="0" smtClean="0"/>
              <a:t>Share your ‘what if’ question and those you might be censoring? </a:t>
            </a:r>
          </a:p>
          <a:p>
            <a:endParaRPr lang="en-US" sz="4000" b="1" dirty="0" smtClean="0"/>
          </a:p>
          <a:p>
            <a:r>
              <a:rPr lang="en-US" sz="4000" b="1" dirty="0" smtClean="0"/>
              <a:t>As you listen to one another, are you naming the powerful questions of these times?</a:t>
            </a:r>
          </a:p>
          <a:p>
            <a:endParaRPr lang="en-US" sz="4000" b="1" dirty="0"/>
          </a:p>
          <a:p>
            <a:r>
              <a:rPr lang="en-US" sz="4000" b="1" dirty="0" smtClean="0"/>
              <a:t>Do you have the trust and the emotional resiliency to address them?</a:t>
            </a:r>
            <a:endParaRPr lang="en-US" sz="4000" b="1" dirty="0"/>
          </a:p>
          <a:p>
            <a:pPr marL="0" indent="0">
              <a:buNone/>
            </a:pPr>
            <a:endParaRPr lang="en-US" sz="3600" dirty="0"/>
          </a:p>
        </p:txBody>
      </p:sp>
    </p:spTree>
    <p:extLst>
      <p:ext uri="{BB962C8B-B14F-4D97-AF65-F5344CB8AC3E}">
        <p14:creationId xmlns:p14="http://schemas.microsoft.com/office/powerpoint/2010/main" val="3275710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425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425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fade">
                                      <p:cBhvr>
                                        <p:cTn id="17" dur="425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217612" y="1219200"/>
            <a:ext cx="9525000" cy="4278313"/>
          </a:xfrm>
        </p:spPr>
        <p:txBody>
          <a:bodyPr>
            <a:noAutofit/>
          </a:bodyPr>
          <a:lstStyle/>
          <a:p>
            <a:pPr marL="0" indent="0">
              <a:lnSpc>
                <a:spcPct val="119000"/>
              </a:lnSpc>
              <a:buNone/>
            </a:pPr>
            <a:r>
              <a:rPr lang="en-US" sz="4400" b="1" dirty="0"/>
              <a:t>Large Group Sharing/Dialogue: </a:t>
            </a:r>
            <a:endParaRPr lang="en-US" sz="4400" b="1" dirty="0" smtClean="0"/>
          </a:p>
          <a:p>
            <a:pPr marL="0" indent="0">
              <a:lnSpc>
                <a:spcPct val="119000"/>
              </a:lnSpc>
              <a:buNone/>
            </a:pPr>
            <a:r>
              <a:rPr lang="en-US" sz="4400" b="1" dirty="0" smtClean="0"/>
              <a:t>What is </a:t>
            </a:r>
            <a:r>
              <a:rPr lang="en-US" sz="4400" b="1" dirty="0"/>
              <a:t>stirring in you as you ponder changing the conversation by asking what if questions</a:t>
            </a:r>
            <a:r>
              <a:rPr lang="en-US" sz="4400" b="1" dirty="0" smtClean="0"/>
              <a:t>?</a:t>
            </a:r>
            <a:endParaRPr lang="en-US" sz="4400" b="1" dirty="0"/>
          </a:p>
          <a:p>
            <a:pPr marL="0" indent="0">
              <a:buNone/>
            </a:pPr>
            <a:endParaRPr lang="en-US" sz="3600" dirty="0"/>
          </a:p>
        </p:txBody>
      </p:sp>
    </p:spTree>
    <p:extLst>
      <p:ext uri="{BB962C8B-B14F-4D97-AF65-F5344CB8AC3E}">
        <p14:creationId xmlns:p14="http://schemas.microsoft.com/office/powerpoint/2010/main" val="2643327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455612" y="685800"/>
            <a:ext cx="10515600" cy="4811713"/>
          </a:xfrm>
        </p:spPr>
        <p:txBody>
          <a:bodyPr>
            <a:noAutofit/>
          </a:bodyPr>
          <a:lstStyle/>
          <a:p>
            <a:pPr marL="0" lvl="0" indent="0">
              <a:buNone/>
            </a:pPr>
            <a:r>
              <a:rPr lang="en-US" sz="4000" b="1" dirty="0"/>
              <a:t>Embrace being non-dualistic in my thinking, that is, not getting trapped into either/or thinking</a:t>
            </a:r>
            <a:r>
              <a:rPr lang="en-US" sz="4000" b="1" dirty="0" smtClean="0"/>
              <a:t>.</a:t>
            </a:r>
          </a:p>
          <a:p>
            <a:pPr marL="0" lvl="0" indent="0">
              <a:buNone/>
            </a:pPr>
            <a:endParaRPr lang="en-US" sz="4000" b="1" dirty="0"/>
          </a:p>
          <a:p>
            <a:pPr marL="0" lvl="0" indent="0">
              <a:buNone/>
            </a:pPr>
            <a:r>
              <a:rPr lang="en-US" sz="4000" b="1" dirty="0"/>
              <a:t>Embrace a non-defended </a:t>
            </a:r>
            <a:r>
              <a:rPr lang="en-US" sz="4000" b="1" dirty="0" smtClean="0"/>
              <a:t>stance.</a:t>
            </a:r>
            <a:endParaRPr lang="en-US" sz="4000" b="1" dirty="0"/>
          </a:p>
          <a:p>
            <a:pPr marL="0" indent="0">
              <a:buNone/>
            </a:pPr>
            <a:endParaRPr lang="en-US" sz="2800" dirty="0"/>
          </a:p>
        </p:txBody>
      </p:sp>
    </p:spTree>
    <p:extLst>
      <p:ext uri="{BB962C8B-B14F-4D97-AF65-F5344CB8AC3E}">
        <p14:creationId xmlns:p14="http://schemas.microsoft.com/office/powerpoint/2010/main" val="2438830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110236" y="1518456"/>
            <a:ext cx="8816102" cy="4990410"/>
            <a:chOff x="6018212" y="2052315"/>
            <a:chExt cx="5783181" cy="3273605"/>
          </a:xfrm>
        </p:grpSpPr>
        <p:sp>
          <p:nvSpPr>
            <p:cNvPr id="4" name="Freeform 3"/>
            <p:cNvSpPr/>
            <p:nvPr/>
          </p:nvSpPr>
          <p:spPr>
            <a:xfrm>
              <a:off x="7374389" y="2564972"/>
              <a:ext cx="2494900" cy="1387907"/>
            </a:xfrm>
            <a:custGeom>
              <a:avLst/>
              <a:gdLst>
                <a:gd name="connsiteX0" fmla="*/ 0 w 6478621"/>
                <a:gd name="connsiteY0" fmla="*/ 3195708 h 3195708"/>
                <a:gd name="connsiteX1" fmla="*/ 3346315 w 6478621"/>
                <a:gd name="connsiteY1" fmla="*/ 335777 h 3195708"/>
                <a:gd name="connsiteX2" fmla="*/ 5077838 w 6478621"/>
                <a:gd name="connsiteY2" fmla="*/ 277411 h 3195708"/>
                <a:gd name="connsiteX3" fmla="*/ 6478621 w 6478621"/>
                <a:gd name="connsiteY3" fmla="*/ 2320219 h 3195708"/>
                <a:gd name="connsiteX0" fmla="*/ 0 w 6478621"/>
                <a:gd name="connsiteY0" fmla="*/ 3143756 h 3143756"/>
                <a:gd name="connsiteX1" fmla="*/ 1967885 w 6478621"/>
                <a:gd name="connsiteY1" fmla="*/ 379816 h 3143756"/>
                <a:gd name="connsiteX2" fmla="*/ 5077838 w 6478621"/>
                <a:gd name="connsiteY2" fmla="*/ 225459 h 3143756"/>
                <a:gd name="connsiteX3" fmla="*/ 6478621 w 6478621"/>
                <a:gd name="connsiteY3" fmla="*/ 2268267 h 3143756"/>
                <a:gd name="connsiteX0" fmla="*/ 0 w 6892149"/>
                <a:gd name="connsiteY0" fmla="*/ 2184373 h 2220800"/>
                <a:gd name="connsiteX1" fmla="*/ 2381413 w 6892149"/>
                <a:gd name="connsiteY1" fmla="*/ 332349 h 2220800"/>
                <a:gd name="connsiteX2" fmla="*/ 5491366 w 6892149"/>
                <a:gd name="connsiteY2" fmla="*/ 177992 h 2220800"/>
                <a:gd name="connsiteX3" fmla="*/ 6892149 w 6892149"/>
                <a:gd name="connsiteY3" fmla="*/ 2220800 h 2220800"/>
                <a:gd name="connsiteX0" fmla="*/ 0 w 6926611"/>
                <a:gd name="connsiteY0" fmla="*/ 2109036 h 2217457"/>
                <a:gd name="connsiteX1" fmla="*/ 2415875 w 6926611"/>
                <a:gd name="connsiteY1" fmla="*/ 329006 h 2217457"/>
                <a:gd name="connsiteX2" fmla="*/ 5525828 w 6926611"/>
                <a:gd name="connsiteY2" fmla="*/ 174649 h 2217457"/>
                <a:gd name="connsiteX3" fmla="*/ 6926611 w 6926611"/>
                <a:gd name="connsiteY3" fmla="*/ 2217457 h 2217457"/>
                <a:gd name="connsiteX0" fmla="*/ 0 w 6926611"/>
                <a:gd name="connsiteY0" fmla="*/ 2109036 h 2217457"/>
                <a:gd name="connsiteX1" fmla="*/ 2415875 w 6926611"/>
                <a:gd name="connsiteY1" fmla="*/ 329006 h 2217457"/>
                <a:gd name="connsiteX2" fmla="*/ 5525828 w 6926611"/>
                <a:gd name="connsiteY2" fmla="*/ 174649 h 2217457"/>
                <a:gd name="connsiteX3" fmla="*/ 6926611 w 6926611"/>
                <a:gd name="connsiteY3" fmla="*/ 2217457 h 2217457"/>
                <a:gd name="connsiteX0" fmla="*/ 0 w 6926611"/>
                <a:gd name="connsiteY0" fmla="*/ 2233784 h 2342205"/>
                <a:gd name="connsiteX1" fmla="*/ 2278032 w 6926611"/>
                <a:gd name="connsiteY1" fmla="*/ 213776 h 2342205"/>
                <a:gd name="connsiteX2" fmla="*/ 5525828 w 6926611"/>
                <a:gd name="connsiteY2" fmla="*/ 299397 h 2342205"/>
                <a:gd name="connsiteX3" fmla="*/ 6926611 w 6926611"/>
                <a:gd name="connsiteY3" fmla="*/ 2342205 h 2342205"/>
                <a:gd name="connsiteX0" fmla="*/ 0 w 6616464"/>
                <a:gd name="connsiteY0" fmla="*/ 2197932 h 2197932"/>
                <a:gd name="connsiteX1" fmla="*/ 2278032 w 6616464"/>
                <a:gd name="connsiteY1" fmla="*/ 177924 h 2197932"/>
                <a:gd name="connsiteX2" fmla="*/ 5525828 w 6616464"/>
                <a:gd name="connsiteY2" fmla="*/ 263545 h 2197932"/>
                <a:gd name="connsiteX3" fmla="*/ 6616464 w 6616464"/>
                <a:gd name="connsiteY3" fmla="*/ 1610416 h 2197932"/>
                <a:gd name="connsiteX0" fmla="*/ 0 w 6616464"/>
                <a:gd name="connsiteY0" fmla="*/ 2268633 h 2268633"/>
                <a:gd name="connsiteX1" fmla="*/ 2278032 w 6616464"/>
                <a:gd name="connsiteY1" fmla="*/ 248625 h 2268633"/>
                <a:gd name="connsiteX2" fmla="*/ 5077839 w 6616464"/>
                <a:gd name="connsiteY2" fmla="*/ 190259 h 2268633"/>
                <a:gd name="connsiteX3" fmla="*/ 6616464 w 6616464"/>
                <a:gd name="connsiteY3" fmla="*/ 1681117 h 2268633"/>
                <a:gd name="connsiteX0" fmla="*/ 0 w 6961071"/>
                <a:gd name="connsiteY0" fmla="*/ 1963219 h 1963219"/>
                <a:gd name="connsiteX1" fmla="*/ 2622639 w 6961071"/>
                <a:gd name="connsiteY1" fmla="*/ 231184 h 1963219"/>
                <a:gd name="connsiteX2" fmla="*/ 5422446 w 6961071"/>
                <a:gd name="connsiteY2" fmla="*/ 172818 h 1963219"/>
                <a:gd name="connsiteX3" fmla="*/ 6961071 w 6961071"/>
                <a:gd name="connsiteY3" fmla="*/ 1663676 h 1963219"/>
                <a:gd name="connsiteX0" fmla="*/ 0 w 6961071"/>
                <a:gd name="connsiteY0" fmla="*/ 2084280 h 2084280"/>
                <a:gd name="connsiteX1" fmla="*/ 2588179 w 6961071"/>
                <a:gd name="connsiteY1" fmla="*/ 160262 h 2084280"/>
                <a:gd name="connsiteX2" fmla="*/ 5422446 w 6961071"/>
                <a:gd name="connsiteY2" fmla="*/ 293879 h 2084280"/>
                <a:gd name="connsiteX3" fmla="*/ 6961071 w 6961071"/>
                <a:gd name="connsiteY3" fmla="*/ 1784737 h 2084280"/>
                <a:gd name="connsiteX0" fmla="*/ 0 w 6961071"/>
                <a:gd name="connsiteY0" fmla="*/ 2019010 h 2019010"/>
                <a:gd name="connsiteX1" fmla="*/ 2140189 w 6961071"/>
                <a:gd name="connsiteY1" fmla="*/ 190982 h 2019010"/>
                <a:gd name="connsiteX2" fmla="*/ 5422446 w 6961071"/>
                <a:gd name="connsiteY2" fmla="*/ 228609 h 2019010"/>
                <a:gd name="connsiteX3" fmla="*/ 6961071 w 6961071"/>
                <a:gd name="connsiteY3" fmla="*/ 1719467 h 2019010"/>
                <a:gd name="connsiteX0" fmla="*/ 0 w 6961071"/>
                <a:gd name="connsiteY0" fmla="*/ 2059054 h 2059054"/>
                <a:gd name="connsiteX1" fmla="*/ 2140189 w 6961071"/>
                <a:gd name="connsiteY1" fmla="*/ 231026 h 2059054"/>
                <a:gd name="connsiteX2" fmla="*/ 5422446 w 6961071"/>
                <a:gd name="connsiteY2" fmla="*/ 268653 h 2059054"/>
                <a:gd name="connsiteX3" fmla="*/ 6961071 w 6961071"/>
                <a:gd name="connsiteY3" fmla="*/ 1759511 h 2059054"/>
                <a:gd name="connsiteX0" fmla="*/ 0 w 6961071"/>
                <a:gd name="connsiteY0" fmla="*/ 2199553 h 2199553"/>
                <a:gd name="connsiteX1" fmla="*/ 2932786 w 6961071"/>
                <a:gd name="connsiteY1" fmla="*/ 179544 h 2199553"/>
                <a:gd name="connsiteX2" fmla="*/ 5422446 w 6961071"/>
                <a:gd name="connsiteY2" fmla="*/ 409152 h 2199553"/>
                <a:gd name="connsiteX3" fmla="*/ 6961071 w 6961071"/>
                <a:gd name="connsiteY3" fmla="*/ 1900010 h 2199553"/>
                <a:gd name="connsiteX0" fmla="*/ 0 w 6961071"/>
                <a:gd name="connsiteY0" fmla="*/ 2167568 h 2167568"/>
                <a:gd name="connsiteX1" fmla="*/ 2932786 w 6961071"/>
                <a:gd name="connsiteY1" fmla="*/ 147559 h 2167568"/>
                <a:gd name="connsiteX2" fmla="*/ 5422446 w 6961071"/>
                <a:gd name="connsiteY2" fmla="*/ 377167 h 2167568"/>
                <a:gd name="connsiteX3" fmla="*/ 6961071 w 6961071"/>
                <a:gd name="connsiteY3" fmla="*/ 1868025 h 2167568"/>
                <a:gd name="connsiteX0" fmla="*/ 0 w 6961071"/>
                <a:gd name="connsiteY0" fmla="*/ 2212054 h 2212054"/>
                <a:gd name="connsiteX1" fmla="*/ 2932786 w 6961071"/>
                <a:gd name="connsiteY1" fmla="*/ 192045 h 2212054"/>
                <a:gd name="connsiteX2" fmla="*/ 4974457 w 6961071"/>
                <a:gd name="connsiteY2" fmla="*/ 277666 h 2212054"/>
                <a:gd name="connsiteX3" fmla="*/ 6961071 w 6961071"/>
                <a:gd name="connsiteY3" fmla="*/ 1912511 h 2212054"/>
                <a:gd name="connsiteX0" fmla="*/ 0 w 6961071"/>
                <a:gd name="connsiteY0" fmla="*/ 2204860 h 2204860"/>
                <a:gd name="connsiteX1" fmla="*/ 2932786 w 6961071"/>
                <a:gd name="connsiteY1" fmla="*/ 184851 h 2204860"/>
                <a:gd name="connsiteX2" fmla="*/ 4974457 w 6961071"/>
                <a:gd name="connsiteY2" fmla="*/ 270472 h 2204860"/>
                <a:gd name="connsiteX3" fmla="*/ 6961071 w 6961071"/>
                <a:gd name="connsiteY3" fmla="*/ 1905317 h 2204860"/>
                <a:gd name="connsiteX0" fmla="*/ 0 w 6961071"/>
                <a:gd name="connsiteY0" fmla="*/ 2196169 h 2196169"/>
                <a:gd name="connsiteX1" fmla="*/ 2622639 w 6961071"/>
                <a:gd name="connsiteY1" fmla="*/ 200157 h 2196169"/>
                <a:gd name="connsiteX2" fmla="*/ 4974457 w 6961071"/>
                <a:gd name="connsiteY2" fmla="*/ 261781 h 2196169"/>
                <a:gd name="connsiteX3" fmla="*/ 6961071 w 6961071"/>
                <a:gd name="connsiteY3" fmla="*/ 1896626 h 2196169"/>
                <a:gd name="connsiteX0" fmla="*/ 0 w 6961071"/>
                <a:gd name="connsiteY0" fmla="*/ 2280286 h 2280286"/>
                <a:gd name="connsiteX1" fmla="*/ 2450336 w 6961071"/>
                <a:gd name="connsiteY1" fmla="*/ 164286 h 2280286"/>
                <a:gd name="connsiteX2" fmla="*/ 4974457 w 6961071"/>
                <a:gd name="connsiteY2" fmla="*/ 345898 h 2280286"/>
                <a:gd name="connsiteX3" fmla="*/ 6961071 w 6961071"/>
                <a:gd name="connsiteY3" fmla="*/ 1980743 h 2280286"/>
                <a:gd name="connsiteX0" fmla="*/ 0 w 6513081"/>
                <a:gd name="connsiteY0" fmla="*/ 2258419 h 2258419"/>
                <a:gd name="connsiteX1" fmla="*/ 2450336 w 6513081"/>
                <a:gd name="connsiteY1" fmla="*/ 142419 h 2258419"/>
                <a:gd name="connsiteX2" fmla="*/ 4974457 w 6513081"/>
                <a:gd name="connsiteY2" fmla="*/ 324031 h 2258419"/>
                <a:gd name="connsiteX3" fmla="*/ 6513081 w 6513081"/>
                <a:gd name="connsiteY3" fmla="*/ 1382928 h 2258419"/>
                <a:gd name="connsiteX0" fmla="*/ 0 w 6513081"/>
                <a:gd name="connsiteY0" fmla="*/ 2258419 h 2258419"/>
                <a:gd name="connsiteX1" fmla="*/ 2450336 w 6513081"/>
                <a:gd name="connsiteY1" fmla="*/ 142419 h 2258419"/>
                <a:gd name="connsiteX2" fmla="*/ 4974457 w 6513081"/>
                <a:gd name="connsiteY2" fmla="*/ 324031 h 2258419"/>
                <a:gd name="connsiteX3" fmla="*/ 6513081 w 6513081"/>
                <a:gd name="connsiteY3" fmla="*/ 1382928 h 2258419"/>
                <a:gd name="connsiteX0" fmla="*/ 0 w 6513081"/>
                <a:gd name="connsiteY0" fmla="*/ 2268848 h 2268848"/>
                <a:gd name="connsiteX1" fmla="*/ 2450336 w 6513081"/>
                <a:gd name="connsiteY1" fmla="*/ 152848 h 2268848"/>
                <a:gd name="connsiteX2" fmla="*/ 4974457 w 6513081"/>
                <a:gd name="connsiteY2" fmla="*/ 334460 h 2268848"/>
                <a:gd name="connsiteX3" fmla="*/ 6513081 w 6513081"/>
                <a:gd name="connsiteY3" fmla="*/ 1393357 h 2268848"/>
                <a:gd name="connsiteX0" fmla="*/ 0 w 6513081"/>
                <a:gd name="connsiteY0" fmla="*/ 2273957 h 2273957"/>
                <a:gd name="connsiteX1" fmla="*/ 2450336 w 6513081"/>
                <a:gd name="connsiteY1" fmla="*/ 157957 h 2273957"/>
                <a:gd name="connsiteX2" fmla="*/ 4974457 w 6513081"/>
                <a:gd name="connsiteY2" fmla="*/ 339569 h 2273957"/>
                <a:gd name="connsiteX3" fmla="*/ 6513081 w 6513081"/>
                <a:gd name="connsiteY3" fmla="*/ 1398466 h 2273957"/>
                <a:gd name="connsiteX0" fmla="*/ 0 w 6439461"/>
                <a:gd name="connsiteY0" fmla="*/ 2260202 h 2260202"/>
                <a:gd name="connsiteX1" fmla="*/ 2450336 w 6439461"/>
                <a:gd name="connsiteY1" fmla="*/ 144202 h 2260202"/>
                <a:gd name="connsiteX2" fmla="*/ 4974457 w 6439461"/>
                <a:gd name="connsiteY2" fmla="*/ 325814 h 2260202"/>
                <a:gd name="connsiteX3" fmla="*/ 6439461 w 6439461"/>
                <a:gd name="connsiteY3" fmla="*/ 1435979 h 2260202"/>
                <a:gd name="connsiteX0" fmla="*/ 0 w 6618254"/>
                <a:gd name="connsiteY0" fmla="*/ 2255431 h 2255431"/>
                <a:gd name="connsiteX1" fmla="*/ 2450336 w 6618254"/>
                <a:gd name="connsiteY1" fmla="*/ 139431 h 2255431"/>
                <a:gd name="connsiteX2" fmla="*/ 4974457 w 6618254"/>
                <a:gd name="connsiteY2" fmla="*/ 321043 h 2255431"/>
                <a:gd name="connsiteX3" fmla="*/ 6618254 w 6618254"/>
                <a:gd name="connsiteY3" fmla="*/ 1292052 h 2255431"/>
                <a:gd name="connsiteX0" fmla="*/ 0 w 6355322"/>
                <a:gd name="connsiteY0" fmla="*/ 2255922 h 2255922"/>
                <a:gd name="connsiteX1" fmla="*/ 2450336 w 6355322"/>
                <a:gd name="connsiteY1" fmla="*/ 139922 h 2255922"/>
                <a:gd name="connsiteX2" fmla="*/ 4974457 w 6355322"/>
                <a:gd name="connsiteY2" fmla="*/ 321534 h 2255922"/>
                <a:gd name="connsiteX3" fmla="*/ 6355322 w 6355322"/>
                <a:gd name="connsiteY3" fmla="*/ 1307191 h 2255922"/>
                <a:gd name="connsiteX0" fmla="*/ 0 w 6355322"/>
                <a:gd name="connsiteY0" fmla="*/ 2255922 h 2255922"/>
                <a:gd name="connsiteX1" fmla="*/ 2450336 w 6355322"/>
                <a:gd name="connsiteY1" fmla="*/ 139922 h 2255922"/>
                <a:gd name="connsiteX2" fmla="*/ 4974457 w 6355322"/>
                <a:gd name="connsiteY2" fmla="*/ 321534 h 2255922"/>
                <a:gd name="connsiteX3" fmla="*/ 6355322 w 6355322"/>
                <a:gd name="connsiteY3" fmla="*/ 1307191 h 2255922"/>
                <a:gd name="connsiteX0" fmla="*/ 0 w 6355322"/>
                <a:gd name="connsiteY0" fmla="*/ 2255922 h 2255922"/>
                <a:gd name="connsiteX1" fmla="*/ 2450336 w 6355322"/>
                <a:gd name="connsiteY1" fmla="*/ 139922 h 2255922"/>
                <a:gd name="connsiteX2" fmla="*/ 4974457 w 6355322"/>
                <a:gd name="connsiteY2" fmla="*/ 321534 h 2255922"/>
                <a:gd name="connsiteX3" fmla="*/ 6355322 w 6355322"/>
                <a:gd name="connsiteY3" fmla="*/ 1307191 h 2255922"/>
                <a:gd name="connsiteX0" fmla="*/ 0 w 6355322"/>
                <a:gd name="connsiteY0" fmla="*/ 2277774 h 2277774"/>
                <a:gd name="connsiteX1" fmla="*/ 2450336 w 6355322"/>
                <a:gd name="connsiteY1" fmla="*/ 161774 h 2277774"/>
                <a:gd name="connsiteX2" fmla="*/ 4722044 w 6355322"/>
                <a:gd name="connsiteY2" fmla="*/ 277470 h 2277774"/>
                <a:gd name="connsiteX3" fmla="*/ 6355322 w 6355322"/>
                <a:gd name="connsiteY3" fmla="*/ 1329043 h 2277774"/>
                <a:gd name="connsiteX0" fmla="*/ 0 w 6355322"/>
                <a:gd name="connsiteY0" fmla="*/ 2269274 h 2269274"/>
                <a:gd name="connsiteX1" fmla="*/ 2450336 w 6355322"/>
                <a:gd name="connsiteY1" fmla="*/ 153274 h 2269274"/>
                <a:gd name="connsiteX2" fmla="*/ 4722044 w 6355322"/>
                <a:gd name="connsiteY2" fmla="*/ 268970 h 2269274"/>
                <a:gd name="connsiteX3" fmla="*/ 6355322 w 6355322"/>
                <a:gd name="connsiteY3" fmla="*/ 1320543 h 2269274"/>
                <a:gd name="connsiteX0" fmla="*/ 0 w 6355322"/>
                <a:gd name="connsiteY0" fmla="*/ 2272599 h 2272599"/>
                <a:gd name="connsiteX1" fmla="*/ 2450336 w 6355322"/>
                <a:gd name="connsiteY1" fmla="*/ 156599 h 2272599"/>
                <a:gd name="connsiteX2" fmla="*/ 4722044 w 6355322"/>
                <a:gd name="connsiteY2" fmla="*/ 272295 h 2272599"/>
                <a:gd name="connsiteX3" fmla="*/ 6355322 w 6355322"/>
                <a:gd name="connsiteY3" fmla="*/ 1323868 h 2272599"/>
                <a:gd name="connsiteX0" fmla="*/ 0 w 6355322"/>
                <a:gd name="connsiteY0" fmla="*/ 2277775 h 2277775"/>
                <a:gd name="connsiteX1" fmla="*/ 2450336 w 6355322"/>
                <a:gd name="connsiteY1" fmla="*/ 161775 h 2277775"/>
                <a:gd name="connsiteX2" fmla="*/ 4722044 w 6355322"/>
                <a:gd name="connsiteY2" fmla="*/ 277471 h 2277775"/>
                <a:gd name="connsiteX3" fmla="*/ 6355322 w 6355322"/>
                <a:gd name="connsiteY3" fmla="*/ 1329044 h 2277775"/>
                <a:gd name="connsiteX0" fmla="*/ 0 w 6355322"/>
                <a:gd name="connsiteY0" fmla="*/ 2284271 h 2284271"/>
                <a:gd name="connsiteX1" fmla="*/ 2450336 w 6355322"/>
                <a:gd name="connsiteY1" fmla="*/ 168271 h 2284271"/>
                <a:gd name="connsiteX2" fmla="*/ 4722044 w 6355322"/>
                <a:gd name="connsiteY2" fmla="*/ 283967 h 2284271"/>
                <a:gd name="connsiteX3" fmla="*/ 6355322 w 6355322"/>
                <a:gd name="connsiteY3" fmla="*/ 1335540 h 2284271"/>
                <a:gd name="connsiteX0" fmla="*/ 0 w 6355322"/>
                <a:gd name="connsiteY0" fmla="*/ 2131706 h 2131706"/>
                <a:gd name="connsiteX1" fmla="*/ 2450336 w 6355322"/>
                <a:gd name="connsiteY1" fmla="*/ 15706 h 2131706"/>
                <a:gd name="connsiteX2" fmla="*/ 6355322 w 6355322"/>
                <a:gd name="connsiteY2" fmla="*/ 1182975 h 2131706"/>
                <a:gd name="connsiteX0" fmla="*/ 0 w 6355322"/>
                <a:gd name="connsiteY0" fmla="*/ 2117252 h 2117252"/>
                <a:gd name="connsiteX1" fmla="*/ 3323267 w 6355322"/>
                <a:gd name="connsiteY1" fmla="*/ 15900 h 2117252"/>
                <a:gd name="connsiteX2" fmla="*/ 6355322 w 6355322"/>
                <a:gd name="connsiteY2" fmla="*/ 1168521 h 2117252"/>
                <a:gd name="connsiteX0" fmla="*/ 0 w 6355322"/>
                <a:gd name="connsiteY0" fmla="*/ 2276476 h 2276476"/>
                <a:gd name="connsiteX1" fmla="*/ 3617749 w 6355322"/>
                <a:gd name="connsiteY1" fmla="*/ 13996 h 2276476"/>
                <a:gd name="connsiteX2" fmla="*/ 6355322 w 6355322"/>
                <a:gd name="connsiteY2" fmla="*/ 1327745 h 2276476"/>
                <a:gd name="connsiteX0" fmla="*/ 0 w 6355322"/>
                <a:gd name="connsiteY0" fmla="*/ 2262782 h 2262782"/>
                <a:gd name="connsiteX1" fmla="*/ 3617749 w 6355322"/>
                <a:gd name="connsiteY1" fmla="*/ 302 h 2262782"/>
                <a:gd name="connsiteX2" fmla="*/ 6355322 w 6355322"/>
                <a:gd name="connsiteY2" fmla="*/ 1314051 h 2262782"/>
                <a:gd name="connsiteX0" fmla="*/ 0 w 6355322"/>
                <a:gd name="connsiteY0" fmla="*/ 2262782 h 2262782"/>
                <a:gd name="connsiteX1" fmla="*/ 3617749 w 6355322"/>
                <a:gd name="connsiteY1" fmla="*/ 302 h 2262782"/>
                <a:gd name="connsiteX2" fmla="*/ 6355322 w 6355322"/>
                <a:gd name="connsiteY2" fmla="*/ 1314051 h 2262782"/>
                <a:gd name="connsiteX0" fmla="*/ 0 w 5892564"/>
                <a:gd name="connsiteY0" fmla="*/ 2269094 h 2269094"/>
                <a:gd name="connsiteX1" fmla="*/ 3617749 w 5892564"/>
                <a:gd name="connsiteY1" fmla="*/ 6614 h 2269094"/>
                <a:gd name="connsiteX2" fmla="*/ 5892564 w 5892564"/>
                <a:gd name="connsiteY2" fmla="*/ 1613324 h 2269094"/>
                <a:gd name="connsiteX0" fmla="*/ 0 w 5892564"/>
                <a:gd name="connsiteY0" fmla="*/ 2281555 h 2281555"/>
                <a:gd name="connsiteX1" fmla="*/ 3617749 w 5892564"/>
                <a:gd name="connsiteY1" fmla="*/ 19075 h 2281555"/>
                <a:gd name="connsiteX2" fmla="*/ 5892564 w 5892564"/>
                <a:gd name="connsiteY2" fmla="*/ 1625785 h 2281555"/>
              </a:gdLst>
              <a:ahLst/>
              <a:cxnLst>
                <a:cxn ang="0">
                  <a:pos x="connsiteX0" y="connsiteY0"/>
                </a:cxn>
                <a:cxn ang="0">
                  <a:pos x="connsiteX1" y="connsiteY1"/>
                </a:cxn>
                <a:cxn ang="0">
                  <a:pos x="connsiteX2" y="connsiteY2"/>
                </a:cxn>
              </a:cxnLst>
              <a:rect l="l" t="t" r="r" b="b"/>
              <a:pathLst>
                <a:path w="5892564" h="2281555">
                  <a:moveTo>
                    <a:pt x="0" y="2281555"/>
                  </a:moveTo>
                  <a:cubicBezTo>
                    <a:pt x="802015" y="758811"/>
                    <a:pt x="2635655" y="128370"/>
                    <a:pt x="3617749" y="19075"/>
                  </a:cubicBezTo>
                  <a:cubicBezTo>
                    <a:pt x="4599843" y="-90220"/>
                    <a:pt x="5583854" y="247383"/>
                    <a:pt x="5892564" y="1625785"/>
                  </a:cubicBezTo>
                </a:path>
              </a:pathLst>
            </a:custGeom>
            <a:noFill/>
            <a:ln w="53975">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sp>
          <p:nvSpPr>
            <p:cNvPr id="5" name="Freeform 4"/>
            <p:cNvSpPr/>
            <p:nvPr/>
          </p:nvSpPr>
          <p:spPr>
            <a:xfrm flipV="1">
              <a:off x="8814677" y="3173214"/>
              <a:ext cx="2302069" cy="1384336"/>
            </a:xfrm>
            <a:custGeom>
              <a:avLst/>
              <a:gdLst>
                <a:gd name="connsiteX0" fmla="*/ 0 w 6478621"/>
                <a:gd name="connsiteY0" fmla="*/ 3195708 h 3195708"/>
                <a:gd name="connsiteX1" fmla="*/ 3346315 w 6478621"/>
                <a:gd name="connsiteY1" fmla="*/ 335777 h 3195708"/>
                <a:gd name="connsiteX2" fmla="*/ 5077838 w 6478621"/>
                <a:gd name="connsiteY2" fmla="*/ 277411 h 3195708"/>
                <a:gd name="connsiteX3" fmla="*/ 6478621 w 6478621"/>
                <a:gd name="connsiteY3" fmla="*/ 2320219 h 3195708"/>
                <a:gd name="connsiteX0" fmla="*/ 0 w 6478621"/>
                <a:gd name="connsiteY0" fmla="*/ 3143756 h 3143756"/>
                <a:gd name="connsiteX1" fmla="*/ 1967885 w 6478621"/>
                <a:gd name="connsiteY1" fmla="*/ 379816 h 3143756"/>
                <a:gd name="connsiteX2" fmla="*/ 5077838 w 6478621"/>
                <a:gd name="connsiteY2" fmla="*/ 225459 h 3143756"/>
                <a:gd name="connsiteX3" fmla="*/ 6478621 w 6478621"/>
                <a:gd name="connsiteY3" fmla="*/ 2268267 h 3143756"/>
                <a:gd name="connsiteX0" fmla="*/ 0 w 6892149"/>
                <a:gd name="connsiteY0" fmla="*/ 2184373 h 2220800"/>
                <a:gd name="connsiteX1" fmla="*/ 2381413 w 6892149"/>
                <a:gd name="connsiteY1" fmla="*/ 332349 h 2220800"/>
                <a:gd name="connsiteX2" fmla="*/ 5491366 w 6892149"/>
                <a:gd name="connsiteY2" fmla="*/ 177992 h 2220800"/>
                <a:gd name="connsiteX3" fmla="*/ 6892149 w 6892149"/>
                <a:gd name="connsiteY3" fmla="*/ 2220800 h 2220800"/>
                <a:gd name="connsiteX0" fmla="*/ 0 w 6926611"/>
                <a:gd name="connsiteY0" fmla="*/ 2109036 h 2217457"/>
                <a:gd name="connsiteX1" fmla="*/ 2415875 w 6926611"/>
                <a:gd name="connsiteY1" fmla="*/ 329006 h 2217457"/>
                <a:gd name="connsiteX2" fmla="*/ 5525828 w 6926611"/>
                <a:gd name="connsiteY2" fmla="*/ 174649 h 2217457"/>
                <a:gd name="connsiteX3" fmla="*/ 6926611 w 6926611"/>
                <a:gd name="connsiteY3" fmla="*/ 2217457 h 2217457"/>
                <a:gd name="connsiteX0" fmla="*/ 0 w 6926611"/>
                <a:gd name="connsiteY0" fmla="*/ 2109036 h 2217457"/>
                <a:gd name="connsiteX1" fmla="*/ 2415875 w 6926611"/>
                <a:gd name="connsiteY1" fmla="*/ 329006 h 2217457"/>
                <a:gd name="connsiteX2" fmla="*/ 5525828 w 6926611"/>
                <a:gd name="connsiteY2" fmla="*/ 174649 h 2217457"/>
                <a:gd name="connsiteX3" fmla="*/ 6926611 w 6926611"/>
                <a:gd name="connsiteY3" fmla="*/ 2217457 h 2217457"/>
                <a:gd name="connsiteX0" fmla="*/ 0 w 6926611"/>
                <a:gd name="connsiteY0" fmla="*/ 2233784 h 2342205"/>
                <a:gd name="connsiteX1" fmla="*/ 2278032 w 6926611"/>
                <a:gd name="connsiteY1" fmla="*/ 213776 h 2342205"/>
                <a:gd name="connsiteX2" fmla="*/ 5525828 w 6926611"/>
                <a:gd name="connsiteY2" fmla="*/ 299397 h 2342205"/>
                <a:gd name="connsiteX3" fmla="*/ 6926611 w 6926611"/>
                <a:gd name="connsiteY3" fmla="*/ 2342205 h 2342205"/>
                <a:gd name="connsiteX0" fmla="*/ 0 w 6616464"/>
                <a:gd name="connsiteY0" fmla="*/ 2197932 h 2197932"/>
                <a:gd name="connsiteX1" fmla="*/ 2278032 w 6616464"/>
                <a:gd name="connsiteY1" fmla="*/ 177924 h 2197932"/>
                <a:gd name="connsiteX2" fmla="*/ 5525828 w 6616464"/>
                <a:gd name="connsiteY2" fmla="*/ 263545 h 2197932"/>
                <a:gd name="connsiteX3" fmla="*/ 6616464 w 6616464"/>
                <a:gd name="connsiteY3" fmla="*/ 1610416 h 2197932"/>
                <a:gd name="connsiteX0" fmla="*/ 0 w 6616464"/>
                <a:gd name="connsiteY0" fmla="*/ 2268633 h 2268633"/>
                <a:gd name="connsiteX1" fmla="*/ 2278032 w 6616464"/>
                <a:gd name="connsiteY1" fmla="*/ 248625 h 2268633"/>
                <a:gd name="connsiteX2" fmla="*/ 5077839 w 6616464"/>
                <a:gd name="connsiteY2" fmla="*/ 190259 h 2268633"/>
                <a:gd name="connsiteX3" fmla="*/ 6616464 w 6616464"/>
                <a:gd name="connsiteY3" fmla="*/ 1681117 h 2268633"/>
                <a:gd name="connsiteX0" fmla="*/ 0 w 6961071"/>
                <a:gd name="connsiteY0" fmla="*/ 1963219 h 1963219"/>
                <a:gd name="connsiteX1" fmla="*/ 2622639 w 6961071"/>
                <a:gd name="connsiteY1" fmla="*/ 231184 h 1963219"/>
                <a:gd name="connsiteX2" fmla="*/ 5422446 w 6961071"/>
                <a:gd name="connsiteY2" fmla="*/ 172818 h 1963219"/>
                <a:gd name="connsiteX3" fmla="*/ 6961071 w 6961071"/>
                <a:gd name="connsiteY3" fmla="*/ 1663676 h 1963219"/>
                <a:gd name="connsiteX0" fmla="*/ 0 w 6961071"/>
                <a:gd name="connsiteY0" fmla="*/ 2084280 h 2084280"/>
                <a:gd name="connsiteX1" fmla="*/ 2588179 w 6961071"/>
                <a:gd name="connsiteY1" fmla="*/ 160262 h 2084280"/>
                <a:gd name="connsiteX2" fmla="*/ 5422446 w 6961071"/>
                <a:gd name="connsiteY2" fmla="*/ 293879 h 2084280"/>
                <a:gd name="connsiteX3" fmla="*/ 6961071 w 6961071"/>
                <a:gd name="connsiteY3" fmla="*/ 1784737 h 2084280"/>
                <a:gd name="connsiteX0" fmla="*/ 0 w 6961071"/>
                <a:gd name="connsiteY0" fmla="*/ 2019010 h 2019010"/>
                <a:gd name="connsiteX1" fmla="*/ 2140189 w 6961071"/>
                <a:gd name="connsiteY1" fmla="*/ 190982 h 2019010"/>
                <a:gd name="connsiteX2" fmla="*/ 5422446 w 6961071"/>
                <a:gd name="connsiteY2" fmla="*/ 228609 h 2019010"/>
                <a:gd name="connsiteX3" fmla="*/ 6961071 w 6961071"/>
                <a:gd name="connsiteY3" fmla="*/ 1719467 h 2019010"/>
                <a:gd name="connsiteX0" fmla="*/ 0 w 6961071"/>
                <a:gd name="connsiteY0" fmla="*/ 2059054 h 2059054"/>
                <a:gd name="connsiteX1" fmla="*/ 2140189 w 6961071"/>
                <a:gd name="connsiteY1" fmla="*/ 231026 h 2059054"/>
                <a:gd name="connsiteX2" fmla="*/ 5422446 w 6961071"/>
                <a:gd name="connsiteY2" fmla="*/ 268653 h 2059054"/>
                <a:gd name="connsiteX3" fmla="*/ 6961071 w 6961071"/>
                <a:gd name="connsiteY3" fmla="*/ 1759511 h 2059054"/>
                <a:gd name="connsiteX0" fmla="*/ 0 w 6961071"/>
                <a:gd name="connsiteY0" fmla="*/ 2199553 h 2199553"/>
                <a:gd name="connsiteX1" fmla="*/ 2932786 w 6961071"/>
                <a:gd name="connsiteY1" fmla="*/ 179544 h 2199553"/>
                <a:gd name="connsiteX2" fmla="*/ 5422446 w 6961071"/>
                <a:gd name="connsiteY2" fmla="*/ 409152 h 2199553"/>
                <a:gd name="connsiteX3" fmla="*/ 6961071 w 6961071"/>
                <a:gd name="connsiteY3" fmla="*/ 1900010 h 2199553"/>
                <a:gd name="connsiteX0" fmla="*/ 0 w 6961071"/>
                <a:gd name="connsiteY0" fmla="*/ 2167568 h 2167568"/>
                <a:gd name="connsiteX1" fmla="*/ 2932786 w 6961071"/>
                <a:gd name="connsiteY1" fmla="*/ 147559 h 2167568"/>
                <a:gd name="connsiteX2" fmla="*/ 5422446 w 6961071"/>
                <a:gd name="connsiteY2" fmla="*/ 377167 h 2167568"/>
                <a:gd name="connsiteX3" fmla="*/ 6961071 w 6961071"/>
                <a:gd name="connsiteY3" fmla="*/ 1868025 h 2167568"/>
                <a:gd name="connsiteX0" fmla="*/ 0 w 6961071"/>
                <a:gd name="connsiteY0" fmla="*/ 2212054 h 2212054"/>
                <a:gd name="connsiteX1" fmla="*/ 2932786 w 6961071"/>
                <a:gd name="connsiteY1" fmla="*/ 192045 h 2212054"/>
                <a:gd name="connsiteX2" fmla="*/ 4974457 w 6961071"/>
                <a:gd name="connsiteY2" fmla="*/ 277666 h 2212054"/>
                <a:gd name="connsiteX3" fmla="*/ 6961071 w 6961071"/>
                <a:gd name="connsiteY3" fmla="*/ 1912511 h 2212054"/>
                <a:gd name="connsiteX0" fmla="*/ 0 w 6961071"/>
                <a:gd name="connsiteY0" fmla="*/ 2204860 h 2204860"/>
                <a:gd name="connsiteX1" fmla="*/ 2932786 w 6961071"/>
                <a:gd name="connsiteY1" fmla="*/ 184851 h 2204860"/>
                <a:gd name="connsiteX2" fmla="*/ 4974457 w 6961071"/>
                <a:gd name="connsiteY2" fmla="*/ 270472 h 2204860"/>
                <a:gd name="connsiteX3" fmla="*/ 6961071 w 6961071"/>
                <a:gd name="connsiteY3" fmla="*/ 1905317 h 2204860"/>
                <a:gd name="connsiteX0" fmla="*/ 0 w 6961071"/>
                <a:gd name="connsiteY0" fmla="*/ 2196169 h 2196169"/>
                <a:gd name="connsiteX1" fmla="*/ 2622639 w 6961071"/>
                <a:gd name="connsiteY1" fmla="*/ 200157 h 2196169"/>
                <a:gd name="connsiteX2" fmla="*/ 4974457 w 6961071"/>
                <a:gd name="connsiteY2" fmla="*/ 261781 h 2196169"/>
                <a:gd name="connsiteX3" fmla="*/ 6961071 w 6961071"/>
                <a:gd name="connsiteY3" fmla="*/ 1896626 h 2196169"/>
                <a:gd name="connsiteX0" fmla="*/ 0 w 6961071"/>
                <a:gd name="connsiteY0" fmla="*/ 2280286 h 2280286"/>
                <a:gd name="connsiteX1" fmla="*/ 2450336 w 6961071"/>
                <a:gd name="connsiteY1" fmla="*/ 164286 h 2280286"/>
                <a:gd name="connsiteX2" fmla="*/ 4974457 w 6961071"/>
                <a:gd name="connsiteY2" fmla="*/ 345898 h 2280286"/>
                <a:gd name="connsiteX3" fmla="*/ 6961071 w 6961071"/>
                <a:gd name="connsiteY3" fmla="*/ 1980743 h 2280286"/>
                <a:gd name="connsiteX0" fmla="*/ 0 w 6513081"/>
                <a:gd name="connsiteY0" fmla="*/ 2258419 h 2258419"/>
                <a:gd name="connsiteX1" fmla="*/ 2450336 w 6513081"/>
                <a:gd name="connsiteY1" fmla="*/ 142419 h 2258419"/>
                <a:gd name="connsiteX2" fmla="*/ 4974457 w 6513081"/>
                <a:gd name="connsiteY2" fmla="*/ 324031 h 2258419"/>
                <a:gd name="connsiteX3" fmla="*/ 6513081 w 6513081"/>
                <a:gd name="connsiteY3" fmla="*/ 1382928 h 2258419"/>
                <a:gd name="connsiteX0" fmla="*/ 0 w 6513081"/>
                <a:gd name="connsiteY0" fmla="*/ 2258419 h 2258419"/>
                <a:gd name="connsiteX1" fmla="*/ 2450336 w 6513081"/>
                <a:gd name="connsiteY1" fmla="*/ 142419 h 2258419"/>
                <a:gd name="connsiteX2" fmla="*/ 4974457 w 6513081"/>
                <a:gd name="connsiteY2" fmla="*/ 324031 h 2258419"/>
                <a:gd name="connsiteX3" fmla="*/ 6513081 w 6513081"/>
                <a:gd name="connsiteY3" fmla="*/ 1382928 h 2258419"/>
                <a:gd name="connsiteX0" fmla="*/ 0 w 6513081"/>
                <a:gd name="connsiteY0" fmla="*/ 2268848 h 2268848"/>
                <a:gd name="connsiteX1" fmla="*/ 2450336 w 6513081"/>
                <a:gd name="connsiteY1" fmla="*/ 152848 h 2268848"/>
                <a:gd name="connsiteX2" fmla="*/ 4974457 w 6513081"/>
                <a:gd name="connsiteY2" fmla="*/ 334460 h 2268848"/>
                <a:gd name="connsiteX3" fmla="*/ 6513081 w 6513081"/>
                <a:gd name="connsiteY3" fmla="*/ 1393357 h 2268848"/>
                <a:gd name="connsiteX0" fmla="*/ 0 w 6513081"/>
                <a:gd name="connsiteY0" fmla="*/ 2273957 h 2273957"/>
                <a:gd name="connsiteX1" fmla="*/ 2450336 w 6513081"/>
                <a:gd name="connsiteY1" fmla="*/ 157957 h 2273957"/>
                <a:gd name="connsiteX2" fmla="*/ 4974457 w 6513081"/>
                <a:gd name="connsiteY2" fmla="*/ 339569 h 2273957"/>
                <a:gd name="connsiteX3" fmla="*/ 6513081 w 6513081"/>
                <a:gd name="connsiteY3" fmla="*/ 1398466 h 2273957"/>
                <a:gd name="connsiteX0" fmla="*/ 0 w 6439461"/>
                <a:gd name="connsiteY0" fmla="*/ 2260202 h 2260202"/>
                <a:gd name="connsiteX1" fmla="*/ 2450336 w 6439461"/>
                <a:gd name="connsiteY1" fmla="*/ 144202 h 2260202"/>
                <a:gd name="connsiteX2" fmla="*/ 4974457 w 6439461"/>
                <a:gd name="connsiteY2" fmla="*/ 325814 h 2260202"/>
                <a:gd name="connsiteX3" fmla="*/ 6439461 w 6439461"/>
                <a:gd name="connsiteY3" fmla="*/ 1435979 h 2260202"/>
                <a:gd name="connsiteX0" fmla="*/ 0 w 6618254"/>
                <a:gd name="connsiteY0" fmla="*/ 2255431 h 2255431"/>
                <a:gd name="connsiteX1" fmla="*/ 2450336 w 6618254"/>
                <a:gd name="connsiteY1" fmla="*/ 139431 h 2255431"/>
                <a:gd name="connsiteX2" fmla="*/ 4974457 w 6618254"/>
                <a:gd name="connsiteY2" fmla="*/ 321043 h 2255431"/>
                <a:gd name="connsiteX3" fmla="*/ 6618254 w 6618254"/>
                <a:gd name="connsiteY3" fmla="*/ 1292052 h 2255431"/>
                <a:gd name="connsiteX0" fmla="*/ 0 w 6355322"/>
                <a:gd name="connsiteY0" fmla="*/ 2255922 h 2255922"/>
                <a:gd name="connsiteX1" fmla="*/ 2450336 w 6355322"/>
                <a:gd name="connsiteY1" fmla="*/ 139922 h 2255922"/>
                <a:gd name="connsiteX2" fmla="*/ 4974457 w 6355322"/>
                <a:gd name="connsiteY2" fmla="*/ 321534 h 2255922"/>
                <a:gd name="connsiteX3" fmla="*/ 6355322 w 6355322"/>
                <a:gd name="connsiteY3" fmla="*/ 1307191 h 2255922"/>
                <a:gd name="connsiteX0" fmla="*/ 0 w 6355322"/>
                <a:gd name="connsiteY0" fmla="*/ 2255922 h 2255922"/>
                <a:gd name="connsiteX1" fmla="*/ 2450336 w 6355322"/>
                <a:gd name="connsiteY1" fmla="*/ 139922 h 2255922"/>
                <a:gd name="connsiteX2" fmla="*/ 4974457 w 6355322"/>
                <a:gd name="connsiteY2" fmla="*/ 321534 h 2255922"/>
                <a:gd name="connsiteX3" fmla="*/ 6355322 w 6355322"/>
                <a:gd name="connsiteY3" fmla="*/ 1307191 h 2255922"/>
                <a:gd name="connsiteX0" fmla="*/ 0 w 6355322"/>
                <a:gd name="connsiteY0" fmla="*/ 2255922 h 2255922"/>
                <a:gd name="connsiteX1" fmla="*/ 2450336 w 6355322"/>
                <a:gd name="connsiteY1" fmla="*/ 139922 h 2255922"/>
                <a:gd name="connsiteX2" fmla="*/ 4974457 w 6355322"/>
                <a:gd name="connsiteY2" fmla="*/ 321534 h 2255922"/>
                <a:gd name="connsiteX3" fmla="*/ 6355322 w 6355322"/>
                <a:gd name="connsiteY3" fmla="*/ 1307191 h 2255922"/>
                <a:gd name="connsiteX0" fmla="*/ 0 w 6355322"/>
                <a:gd name="connsiteY0" fmla="*/ 2277774 h 2277774"/>
                <a:gd name="connsiteX1" fmla="*/ 2450336 w 6355322"/>
                <a:gd name="connsiteY1" fmla="*/ 161774 h 2277774"/>
                <a:gd name="connsiteX2" fmla="*/ 4722044 w 6355322"/>
                <a:gd name="connsiteY2" fmla="*/ 277470 h 2277774"/>
                <a:gd name="connsiteX3" fmla="*/ 6355322 w 6355322"/>
                <a:gd name="connsiteY3" fmla="*/ 1329043 h 2277774"/>
                <a:gd name="connsiteX0" fmla="*/ 0 w 6355322"/>
                <a:gd name="connsiteY0" fmla="*/ 2269274 h 2269274"/>
                <a:gd name="connsiteX1" fmla="*/ 2450336 w 6355322"/>
                <a:gd name="connsiteY1" fmla="*/ 153274 h 2269274"/>
                <a:gd name="connsiteX2" fmla="*/ 4722044 w 6355322"/>
                <a:gd name="connsiteY2" fmla="*/ 268970 h 2269274"/>
                <a:gd name="connsiteX3" fmla="*/ 6355322 w 6355322"/>
                <a:gd name="connsiteY3" fmla="*/ 1320543 h 2269274"/>
                <a:gd name="connsiteX0" fmla="*/ 0 w 6355322"/>
                <a:gd name="connsiteY0" fmla="*/ 2272599 h 2272599"/>
                <a:gd name="connsiteX1" fmla="*/ 2450336 w 6355322"/>
                <a:gd name="connsiteY1" fmla="*/ 156599 h 2272599"/>
                <a:gd name="connsiteX2" fmla="*/ 4722044 w 6355322"/>
                <a:gd name="connsiteY2" fmla="*/ 272295 h 2272599"/>
                <a:gd name="connsiteX3" fmla="*/ 6355322 w 6355322"/>
                <a:gd name="connsiteY3" fmla="*/ 1323868 h 2272599"/>
                <a:gd name="connsiteX0" fmla="*/ 0 w 6355322"/>
                <a:gd name="connsiteY0" fmla="*/ 2277775 h 2277775"/>
                <a:gd name="connsiteX1" fmla="*/ 2450336 w 6355322"/>
                <a:gd name="connsiteY1" fmla="*/ 161775 h 2277775"/>
                <a:gd name="connsiteX2" fmla="*/ 4722044 w 6355322"/>
                <a:gd name="connsiteY2" fmla="*/ 277471 h 2277775"/>
                <a:gd name="connsiteX3" fmla="*/ 6355322 w 6355322"/>
                <a:gd name="connsiteY3" fmla="*/ 1329044 h 2277775"/>
                <a:gd name="connsiteX0" fmla="*/ 0 w 6355322"/>
                <a:gd name="connsiteY0" fmla="*/ 2284271 h 2284271"/>
                <a:gd name="connsiteX1" fmla="*/ 2450336 w 6355322"/>
                <a:gd name="connsiteY1" fmla="*/ 168271 h 2284271"/>
                <a:gd name="connsiteX2" fmla="*/ 4722044 w 6355322"/>
                <a:gd name="connsiteY2" fmla="*/ 283967 h 2284271"/>
                <a:gd name="connsiteX3" fmla="*/ 6355322 w 6355322"/>
                <a:gd name="connsiteY3" fmla="*/ 1335540 h 2284271"/>
                <a:gd name="connsiteX0" fmla="*/ 0 w 6355322"/>
                <a:gd name="connsiteY0" fmla="*/ 2131706 h 2131706"/>
                <a:gd name="connsiteX1" fmla="*/ 2450336 w 6355322"/>
                <a:gd name="connsiteY1" fmla="*/ 15706 h 2131706"/>
                <a:gd name="connsiteX2" fmla="*/ 6355322 w 6355322"/>
                <a:gd name="connsiteY2" fmla="*/ 1182975 h 2131706"/>
                <a:gd name="connsiteX0" fmla="*/ 0 w 6355322"/>
                <a:gd name="connsiteY0" fmla="*/ 2117252 h 2117252"/>
                <a:gd name="connsiteX1" fmla="*/ 3323267 w 6355322"/>
                <a:gd name="connsiteY1" fmla="*/ 15900 h 2117252"/>
                <a:gd name="connsiteX2" fmla="*/ 6355322 w 6355322"/>
                <a:gd name="connsiteY2" fmla="*/ 1168521 h 2117252"/>
                <a:gd name="connsiteX0" fmla="*/ 0 w 6355322"/>
                <a:gd name="connsiteY0" fmla="*/ 2276476 h 2276476"/>
                <a:gd name="connsiteX1" fmla="*/ 3617749 w 6355322"/>
                <a:gd name="connsiteY1" fmla="*/ 13996 h 2276476"/>
                <a:gd name="connsiteX2" fmla="*/ 6355322 w 6355322"/>
                <a:gd name="connsiteY2" fmla="*/ 1327745 h 2276476"/>
                <a:gd name="connsiteX0" fmla="*/ 0 w 6355322"/>
                <a:gd name="connsiteY0" fmla="*/ 2262782 h 2262782"/>
                <a:gd name="connsiteX1" fmla="*/ 3617749 w 6355322"/>
                <a:gd name="connsiteY1" fmla="*/ 302 h 2262782"/>
                <a:gd name="connsiteX2" fmla="*/ 6355322 w 6355322"/>
                <a:gd name="connsiteY2" fmla="*/ 1314051 h 2262782"/>
                <a:gd name="connsiteX0" fmla="*/ 0 w 6355322"/>
                <a:gd name="connsiteY0" fmla="*/ 2262782 h 2262782"/>
                <a:gd name="connsiteX1" fmla="*/ 3617749 w 6355322"/>
                <a:gd name="connsiteY1" fmla="*/ 302 h 2262782"/>
                <a:gd name="connsiteX2" fmla="*/ 6355322 w 6355322"/>
                <a:gd name="connsiteY2" fmla="*/ 1314051 h 2262782"/>
                <a:gd name="connsiteX0" fmla="*/ 0 w 5892564"/>
                <a:gd name="connsiteY0" fmla="*/ 2269094 h 2269094"/>
                <a:gd name="connsiteX1" fmla="*/ 3617749 w 5892564"/>
                <a:gd name="connsiteY1" fmla="*/ 6614 h 2269094"/>
                <a:gd name="connsiteX2" fmla="*/ 5892564 w 5892564"/>
                <a:gd name="connsiteY2" fmla="*/ 1613324 h 2269094"/>
                <a:gd name="connsiteX0" fmla="*/ 0 w 5892564"/>
                <a:gd name="connsiteY0" fmla="*/ 2281555 h 2281555"/>
                <a:gd name="connsiteX1" fmla="*/ 3617749 w 5892564"/>
                <a:gd name="connsiteY1" fmla="*/ 19075 h 2281555"/>
                <a:gd name="connsiteX2" fmla="*/ 5892564 w 5892564"/>
                <a:gd name="connsiteY2" fmla="*/ 1625785 h 2281555"/>
                <a:gd name="connsiteX0" fmla="*/ 0 w 5217708"/>
                <a:gd name="connsiteY0" fmla="*/ 1418244 h 1620145"/>
                <a:gd name="connsiteX1" fmla="*/ 2942893 w 5217708"/>
                <a:gd name="connsiteY1" fmla="*/ 13436 h 1620145"/>
                <a:gd name="connsiteX2" fmla="*/ 5217708 w 5217708"/>
                <a:gd name="connsiteY2" fmla="*/ 1620146 h 1620145"/>
                <a:gd name="connsiteX0" fmla="*/ 0 w 5437036"/>
                <a:gd name="connsiteY0" fmla="*/ 1459992 h 2308085"/>
                <a:gd name="connsiteX1" fmla="*/ 2942893 w 5437036"/>
                <a:gd name="connsiteY1" fmla="*/ 55184 h 2308085"/>
                <a:gd name="connsiteX2" fmla="*/ 5437036 w 5437036"/>
                <a:gd name="connsiteY2" fmla="*/ 2308085 h 2308085"/>
                <a:gd name="connsiteX0" fmla="*/ 0 w 5437036"/>
                <a:gd name="connsiteY0" fmla="*/ 1429535 h 2277628"/>
                <a:gd name="connsiteX1" fmla="*/ 3516521 w 5437036"/>
                <a:gd name="connsiteY1" fmla="*/ 59973 h 2277628"/>
                <a:gd name="connsiteX2" fmla="*/ 5437036 w 5437036"/>
                <a:gd name="connsiteY2" fmla="*/ 2277628 h 2277628"/>
              </a:gdLst>
              <a:ahLst/>
              <a:cxnLst>
                <a:cxn ang="0">
                  <a:pos x="connsiteX0" y="connsiteY0"/>
                </a:cxn>
                <a:cxn ang="0">
                  <a:pos x="connsiteX1" y="connsiteY1"/>
                </a:cxn>
                <a:cxn ang="0">
                  <a:pos x="connsiteX2" y="connsiteY2"/>
                </a:cxn>
              </a:cxnLst>
              <a:rect l="l" t="t" r="r" b="b"/>
              <a:pathLst>
                <a:path w="5437036" h="2277628">
                  <a:moveTo>
                    <a:pt x="0" y="1429535"/>
                  </a:moveTo>
                  <a:cubicBezTo>
                    <a:pt x="802015" y="-93209"/>
                    <a:pt x="2610348" y="-81376"/>
                    <a:pt x="3516521" y="59973"/>
                  </a:cubicBezTo>
                  <a:cubicBezTo>
                    <a:pt x="4422694" y="201322"/>
                    <a:pt x="5128326" y="899226"/>
                    <a:pt x="5437036" y="2277628"/>
                  </a:cubicBezTo>
                </a:path>
              </a:pathLst>
            </a:custGeom>
            <a:noFill/>
            <a:ln w="53975">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sp>
          <p:nvSpPr>
            <p:cNvPr id="6" name="TextBox 5"/>
            <p:cNvSpPr txBox="1">
              <a:spLocks noChangeArrowheads="1"/>
            </p:cNvSpPr>
            <p:nvPr/>
          </p:nvSpPr>
          <p:spPr bwMode="auto">
            <a:xfrm>
              <a:off x="8383752" y="2052315"/>
              <a:ext cx="980243" cy="302843"/>
            </a:xfrm>
            <a:prstGeom prst="rect">
              <a:avLst/>
            </a:prstGeom>
            <a:noFill/>
            <a:ln w="9525">
              <a:noFill/>
              <a:miter lim="800000"/>
              <a:headEnd/>
              <a:tailEnd/>
            </a:ln>
          </p:spPr>
          <p:txBody>
            <a:bodyPr wrap="none">
              <a:spAutoFit/>
            </a:bodyPr>
            <a:lstStyle/>
            <a:p>
              <a:r>
                <a:rPr lang="en-US" sz="2400" b="1" cap="small" dirty="0" err="1" smtClean="0"/>
                <a:t>Hospicing</a:t>
              </a:r>
              <a:endParaRPr lang="en-US" sz="2400" b="1" dirty="0"/>
            </a:p>
          </p:txBody>
        </p:sp>
        <p:sp>
          <p:nvSpPr>
            <p:cNvPr id="7" name="TextBox 6"/>
            <p:cNvSpPr txBox="1">
              <a:spLocks noChangeArrowheads="1"/>
            </p:cNvSpPr>
            <p:nvPr/>
          </p:nvSpPr>
          <p:spPr bwMode="auto">
            <a:xfrm>
              <a:off x="10571724" y="2941748"/>
              <a:ext cx="352475" cy="302843"/>
            </a:xfrm>
            <a:prstGeom prst="rect">
              <a:avLst/>
            </a:prstGeom>
            <a:noFill/>
            <a:ln w="9525">
              <a:noFill/>
              <a:miter lim="800000"/>
              <a:headEnd/>
              <a:tailEnd/>
            </a:ln>
          </p:spPr>
          <p:txBody>
            <a:bodyPr wrap="none">
              <a:spAutoFit/>
            </a:bodyPr>
            <a:lstStyle/>
            <a:p>
              <a:r>
                <a:rPr lang="en-US" sz="2400" b="1" cap="small" dirty="0" smtClean="0"/>
                <a:t>fix</a:t>
              </a:r>
              <a:endParaRPr lang="en-US" sz="2400" dirty="0"/>
            </a:p>
          </p:txBody>
        </p:sp>
        <p:cxnSp>
          <p:nvCxnSpPr>
            <p:cNvPr id="8" name="Straight Arrow Connector 7"/>
            <p:cNvCxnSpPr/>
            <p:nvPr/>
          </p:nvCxnSpPr>
          <p:spPr>
            <a:xfrm flipV="1">
              <a:off x="9900240" y="2257398"/>
              <a:ext cx="849885" cy="1003436"/>
            </a:xfrm>
            <a:prstGeom prst="straightConnector1">
              <a:avLst/>
            </a:prstGeom>
            <a:ln w="41275">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7795631" y="4273932"/>
              <a:ext cx="956057" cy="302843"/>
            </a:xfrm>
            <a:prstGeom prst="rect">
              <a:avLst/>
            </a:prstGeom>
            <a:noFill/>
            <a:ln w="9525">
              <a:noFill/>
              <a:miter lim="800000"/>
              <a:headEnd/>
              <a:tailEnd/>
            </a:ln>
          </p:spPr>
          <p:txBody>
            <a:bodyPr wrap="none">
              <a:spAutoFit/>
            </a:bodyPr>
            <a:lstStyle/>
            <a:p>
              <a:r>
                <a:rPr lang="en-US" sz="2400" b="1" cap="small" dirty="0" smtClean="0"/>
                <a:t>midwifing</a:t>
              </a:r>
              <a:endParaRPr lang="en-US" sz="2400" i="1" dirty="0"/>
            </a:p>
          </p:txBody>
        </p:sp>
        <p:sp>
          <p:nvSpPr>
            <p:cNvPr id="10" name="TextBox 9"/>
            <p:cNvSpPr txBox="1">
              <a:spLocks noChangeArrowheads="1"/>
            </p:cNvSpPr>
            <p:nvPr/>
          </p:nvSpPr>
          <p:spPr bwMode="auto">
            <a:xfrm>
              <a:off x="6332938" y="4942320"/>
              <a:ext cx="5468455" cy="383600"/>
            </a:xfrm>
            <a:prstGeom prst="rect">
              <a:avLst/>
            </a:prstGeom>
            <a:noFill/>
            <a:ln w="9525">
              <a:noFill/>
              <a:miter lim="800000"/>
              <a:headEnd/>
              <a:tailEnd/>
            </a:ln>
          </p:spPr>
          <p:txBody>
            <a:bodyPr wrap="none">
              <a:spAutoFit/>
            </a:bodyPr>
            <a:lstStyle/>
            <a:p>
              <a:r>
                <a:rPr lang="en-US" sz="3200" b="1" dirty="0"/>
                <a:t>TIME OF EXPERIMENTATION AND </a:t>
              </a:r>
              <a:r>
                <a:rPr lang="en-US" sz="3200" b="1" dirty="0" smtClean="0"/>
                <a:t>UNCERTAINTY</a:t>
              </a:r>
              <a:endParaRPr lang="en-US" sz="3200" b="1" dirty="0"/>
            </a:p>
          </p:txBody>
        </p:sp>
        <p:sp>
          <p:nvSpPr>
            <p:cNvPr id="11" name="5-Point Star 10"/>
            <p:cNvSpPr/>
            <p:nvPr/>
          </p:nvSpPr>
          <p:spPr>
            <a:xfrm>
              <a:off x="8616562" y="2893748"/>
              <a:ext cx="198113" cy="259998"/>
            </a:xfrm>
            <a:prstGeom prst="star5">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5-Point Star 11"/>
            <p:cNvSpPr/>
            <p:nvPr/>
          </p:nvSpPr>
          <p:spPr>
            <a:xfrm>
              <a:off x="8715618" y="2751535"/>
              <a:ext cx="198113" cy="259998"/>
            </a:xfrm>
            <a:prstGeom prst="star5">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3" name="5-Point Star 12"/>
            <p:cNvSpPr/>
            <p:nvPr/>
          </p:nvSpPr>
          <p:spPr>
            <a:xfrm>
              <a:off x="8730832" y="3008018"/>
              <a:ext cx="198113" cy="259998"/>
            </a:xfrm>
            <a:prstGeom prst="star5">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5-Point Star 13"/>
            <p:cNvSpPr/>
            <p:nvPr/>
          </p:nvSpPr>
          <p:spPr>
            <a:xfrm>
              <a:off x="8860838" y="2866055"/>
              <a:ext cx="198113" cy="259998"/>
            </a:xfrm>
            <a:prstGeom prst="star5">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5" name="5-Point Star 14"/>
            <p:cNvSpPr/>
            <p:nvPr/>
          </p:nvSpPr>
          <p:spPr>
            <a:xfrm>
              <a:off x="8903145" y="2991356"/>
              <a:ext cx="259355" cy="259998"/>
            </a:xfrm>
            <a:prstGeom prst="star5">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6" name="5-Point Star 15"/>
            <p:cNvSpPr/>
            <p:nvPr/>
          </p:nvSpPr>
          <p:spPr>
            <a:xfrm>
              <a:off x="8975108" y="2769313"/>
              <a:ext cx="198113" cy="259998"/>
            </a:xfrm>
            <a:prstGeom prst="star5">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7" name="TextBox 16"/>
            <p:cNvSpPr txBox="1"/>
            <p:nvPr/>
          </p:nvSpPr>
          <p:spPr>
            <a:xfrm>
              <a:off x="6018212" y="2362200"/>
              <a:ext cx="1913841" cy="302843"/>
            </a:xfrm>
            <a:prstGeom prst="rect">
              <a:avLst/>
            </a:prstGeom>
            <a:noFill/>
          </p:spPr>
          <p:txBody>
            <a:bodyPr wrap="square" rtlCol="0">
              <a:spAutoFit/>
            </a:bodyPr>
            <a:lstStyle/>
            <a:p>
              <a:r>
                <a:rPr lang="en-US" sz="2400" b="1" cap="small" dirty="0" err="1" smtClean="0"/>
                <a:t>Wayfinders</a:t>
              </a:r>
              <a:endParaRPr lang="en-US" sz="2400" i="1" dirty="0"/>
            </a:p>
          </p:txBody>
        </p:sp>
      </p:grpSp>
      <p:sp>
        <p:nvSpPr>
          <p:cNvPr id="3" name="TextBox 2"/>
          <p:cNvSpPr txBox="1"/>
          <p:nvPr/>
        </p:nvSpPr>
        <p:spPr>
          <a:xfrm>
            <a:off x="608011" y="473504"/>
            <a:ext cx="4731821" cy="1323439"/>
          </a:xfrm>
          <a:prstGeom prst="rect">
            <a:avLst/>
          </a:prstGeom>
          <a:noFill/>
        </p:spPr>
        <p:txBody>
          <a:bodyPr wrap="square" rtlCol="0">
            <a:spAutoFit/>
          </a:bodyPr>
          <a:lstStyle/>
          <a:p>
            <a:r>
              <a:rPr lang="en-US" sz="4000" b="1" dirty="0" smtClean="0"/>
              <a:t>Two Loop Change Theory - Wheatley</a:t>
            </a:r>
            <a:endParaRPr lang="en-US" sz="4000" b="1" dirty="0"/>
          </a:p>
        </p:txBody>
      </p:sp>
    </p:spTree>
    <p:extLst>
      <p:ext uri="{BB962C8B-B14F-4D97-AF65-F5344CB8AC3E}">
        <p14:creationId xmlns:p14="http://schemas.microsoft.com/office/powerpoint/2010/main" val="159915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303212" y="609600"/>
            <a:ext cx="10668000" cy="4953000"/>
          </a:xfrm>
        </p:spPr>
        <p:txBody>
          <a:bodyPr>
            <a:noAutofit/>
          </a:bodyPr>
          <a:lstStyle/>
          <a:p>
            <a:pPr marL="0" indent="0">
              <a:buNone/>
            </a:pPr>
            <a:r>
              <a:rPr lang="en-US" sz="3600" b="1" dirty="0"/>
              <a:t>And remember </a:t>
            </a:r>
            <a:r>
              <a:rPr lang="en-US" sz="3600" b="1" dirty="0" smtClean="0"/>
              <a:t>as Maria </a:t>
            </a:r>
            <a:r>
              <a:rPr lang="en-US" sz="3600" b="1" dirty="0" err="1" smtClean="0"/>
              <a:t>Ranier</a:t>
            </a:r>
            <a:r>
              <a:rPr lang="en-US" sz="3600" b="1" dirty="0" smtClean="0"/>
              <a:t> </a:t>
            </a:r>
            <a:r>
              <a:rPr lang="en-US" sz="3600" b="1" dirty="0"/>
              <a:t>Rilke tells us:</a:t>
            </a:r>
          </a:p>
          <a:p>
            <a:pPr marL="0" indent="0">
              <a:lnSpc>
                <a:spcPct val="119000"/>
              </a:lnSpc>
              <a:buNone/>
            </a:pPr>
            <a:r>
              <a:rPr lang="en-US" sz="3400" dirty="0" smtClean="0"/>
              <a:t>“</a:t>
            </a:r>
            <a:r>
              <a:rPr lang="en-US" sz="3400" dirty="0"/>
              <a:t>Be patient toward all that is unsolved in your heart and try to love the questions themselves, like locked rooms and like books that are now written in a very foreign tongue. Do not now seek the answers, which cannot be given you because you would not be able to live them. And the point is, to live everything. Live the questions now. Perhaps you will then gradually, without noticing it, live along some distant day into the answer.”  </a:t>
            </a:r>
          </a:p>
          <a:p>
            <a:pPr marL="0" indent="0">
              <a:buNone/>
            </a:pPr>
            <a:endParaRPr lang="en-US" sz="3400" dirty="0">
              <a:solidFill>
                <a:schemeClr val="bg2">
                  <a:lumMod val="50000"/>
                  <a:lumOff val="50000"/>
                </a:schemeClr>
              </a:solidFill>
            </a:endParaRPr>
          </a:p>
        </p:txBody>
      </p:sp>
    </p:spTree>
    <p:extLst>
      <p:ext uri="{BB962C8B-B14F-4D97-AF65-F5344CB8AC3E}">
        <p14:creationId xmlns:p14="http://schemas.microsoft.com/office/powerpoint/2010/main" val="276872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815180" y="4832604"/>
            <a:ext cx="8229600" cy="1219200"/>
          </a:xfrm>
        </p:spPr>
        <p:txBody>
          <a:bodyPr>
            <a:normAutofit/>
          </a:bodyPr>
          <a:lstStyle/>
          <a:p>
            <a:r>
              <a:rPr lang="it-IT" sz="3600" b="1" dirty="0" smtClean="0">
                <a:solidFill>
                  <a:schemeClr val="tx1"/>
                </a:solidFill>
              </a:rPr>
              <a:t>Session Two</a:t>
            </a:r>
            <a:endParaRPr lang="it-IT" sz="3600" b="1"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309" y="2514600"/>
            <a:ext cx="6477000" cy="1969008"/>
          </a:xfrm>
          <a:prstGeom prst="rect">
            <a:avLst/>
          </a:prstGeom>
        </p:spPr>
      </p:pic>
      <p:grpSp>
        <p:nvGrpSpPr>
          <p:cNvPr id="3" name="Group 2"/>
          <p:cNvGrpSpPr/>
          <p:nvPr/>
        </p:nvGrpSpPr>
        <p:grpSpPr>
          <a:xfrm>
            <a:off x="0" y="184381"/>
            <a:ext cx="10058400" cy="1287475"/>
            <a:chOff x="0" y="654177"/>
            <a:chExt cx="10058400" cy="1287475"/>
          </a:xfrm>
        </p:grpSpPr>
        <p:pic>
          <p:nvPicPr>
            <p:cNvPr id="6" name="Picture 5"/>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219809" y="971749"/>
              <a:ext cx="3859102" cy="652329"/>
            </a:xfrm>
            <a:prstGeom prst="rect">
              <a:avLst/>
            </a:prstGeom>
          </p:spPr>
        </p:pic>
        <p:pic>
          <p:nvPicPr>
            <p:cNvPr id="7" name="Picture 6"/>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4177"/>
              <a:ext cx="10058400" cy="1287475"/>
            </a:xfrm>
            <a:prstGeom prst="rect">
              <a:avLst/>
            </a:prstGeom>
          </p:spPr>
        </p:pic>
      </p:grpSp>
      <p:pic>
        <p:nvPicPr>
          <p:cNvPr id="8" name="Picture 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32212" y="2057401"/>
            <a:ext cx="4121224" cy="2429558"/>
          </a:xfrm>
          <a:prstGeom prst="rect">
            <a:avLst/>
          </a:prstGeom>
          <a:noFill/>
          <a:ln>
            <a:noFill/>
          </a:ln>
        </p:spPr>
      </p:pic>
    </p:spTree>
    <p:extLst>
      <p:ext uri="{BB962C8B-B14F-4D97-AF65-F5344CB8AC3E}">
        <p14:creationId xmlns:p14="http://schemas.microsoft.com/office/powerpoint/2010/main" val="208440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760412" y="914400"/>
            <a:ext cx="9906000" cy="4672263"/>
          </a:xfrm>
        </p:spPr>
        <p:txBody>
          <a:bodyPr>
            <a:noAutofit/>
          </a:bodyPr>
          <a:lstStyle/>
          <a:p>
            <a:pPr marL="0" indent="0">
              <a:lnSpc>
                <a:spcPct val="150000"/>
              </a:lnSpc>
              <a:spcAft>
                <a:spcPts val="600"/>
              </a:spcAft>
              <a:buNone/>
            </a:pPr>
            <a:r>
              <a:rPr lang="en-US" sz="4000" b="1" dirty="0"/>
              <a:t>To move to a different place within congregations, leaders need to disrupt the group to </a:t>
            </a:r>
            <a:r>
              <a:rPr lang="en-US" sz="4000" b="1" dirty="0" smtClean="0"/>
              <a:t>the point </a:t>
            </a:r>
            <a:r>
              <a:rPr lang="en-US" sz="4000" b="1" dirty="0"/>
              <a:t>that </a:t>
            </a:r>
            <a:r>
              <a:rPr lang="en-US" sz="4000" b="1" dirty="0" smtClean="0"/>
              <a:t>worldviews </a:t>
            </a:r>
            <a:r>
              <a:rPr lang="en-US" sz="4000" b="1" dirty="0"/>
              <a:t>are reconsidered; behaviors are </a:t>
            </a:r>
            <a:r>
              <a:rPr lang="en-US" sz="4000" b="1" dirty="0" smtClean="0"/>
              <a:t>changed, </a:t>
            </a:r>
            <a:r>
              <a:rPr lang="en-US" sz="4000" b="1" dirty="0"/>
              <a:t>and the group’s value-focus </a:t>
            </a:r>
            <a:r>
              <a:rPr lang="en-US" sz="4000" b="1" dirty="0" smtClean="0"/>
              <a:t>is redirected.</a:t>
            </a:r>
            <a:endParaRPr lang="en-US" sz="4000" b="1" dirty="0"/>
          </a:p>
        </p:txBody>
      </p:sp>
    </p:spTree>
    <p:extLst>
      <p:ext uri="{BB962C8B-B14F-4D97-AF65-F5344CB8AC3E}">
        <p14:creationId xmlns:p14="http://schemas.microsoft.com/office/powerpoint/2010/main" val="213913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2493424" y="2382970"/>
            <a:ext cx="7223125" cy="1371600"/>
          </a:xfrm>
        </p:spPr>
        <p:txBody>
          <a:bodyPr>
            <a:noAutofit/>
          </a:bodyPr>
          <a:lstStyle/>
          <a:p>
            <a:pPr marL="0" indent="0">
              <a:lnSpc>
                <a:spcPct val="150000"/>
              </a:lnSpc>
              <a:spcAft>
                <a:spcPts val="600"/>
              </a:spcAft>
              <a:buNone/>
            </a:pPr>
            <a:r>
              <a:rPr lang="en-US" sz="5400" dirty="0" smtClean="0"/>
              <a:t>‘</a:t>
            </a:r>
            <a:r>
              <a:rPr lang="en-US" sz="6600" dirty="0"/>
              <a:t>W</a:t>
            </a:r>
            <a:r>
              <a:rPr lang="en-US" sz="6600" dirty="0" smtClean="0"/>
              <a:t>hat if’ questions</a:t>
            </a:r>
            <a:endParaRPr lang="en-US" sz="6600" dirty="0"/>
          </a:p>
        </p:txBody>
      </p:sp>
      <p:sp>
        <p:nvSpPr>
          <p:cNvPr id="4" name="Rectangle 3"/>
          <p:cNvSpPr/>
          <p:nvPr/>
        </p:nvSpPr>
        <p:spPr>
          <a:xfrm rot="20936428">
            <a:off x="10343141" y="1039283"/>
            <a:ext cx="599844" cy="1200329"/>
          </a:xfrm>
          <a:prstGeom prst="rect">
            <a:avLst/>
          </a:prstGeom>
          <a:noFill/>
        </p:spPr>
        <p:txBody>
          <a:bodyPr wrap="none" lIns="91440" tIns="45720" rIns="91440" bIns="45720">
            <a:spAutoFit/>
          </a:bodyPr>
          <a:lstStyle/>
          <a:p>
            <a:pPr algn="ctr"/>
            <a:r>
              <a:rPr lang="en-US" sz="7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a:t>
            </a:r>
            <a:endParaRPr lang="en-US" sz="7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7" name="Rectangle 6"/>
          <p:cNvSpPr/>
          <p:nvPr/>
        </p:nvSpPr>
        <p:spPr>
          <a:xfrm rot="560474">
            <a:off x="9077759" y="1960775"/>
            <a:ext cx="979756" cy="2215991"/>
          </a:xfrm>
          <a:prstGeom prst="rect">
            <a:avLst/>
          </a:prstGeom>
          <a:noFill/>
        </p:spPr>
        <p:txBody>
          <a:bodyPr wrap="none" lIns="91440" tIns="45720" rIns="91440" bIns="45720">
            <a:spAutoFit/>
          </a:bodyPr>
          <a:lstStyle/>
          <a:p>
            <a:pPr algn="ctr"/>
            <a:r>
              <a:rPr lang="en-US" sz="13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endParaRPr lang="en-US" sz="13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8" name="Rectangle 7"/>
          <p:cNvSpPr/>
          <p:nvPr/>
        </p:nvSpPr>
        <p:spPr>
          <a:xfrm rot="20681432">
            <a:off x="1699591" y="624245"/>
            <a:ext cx="630301" cy="1323439"/>
          </a:xfrm>
          <a:prstGeom prst="rect">
            <a:avLst/>
          </a:prstGeom>
          <a:noFill/>
        </p:spPr>
        <p:txBody>
          <a:bodyPr wrap="none" lIns="91440" tIns="45720" rIns="91440" bIns="45720">
            <a:spAutoFit/>
          </a:bodyPr>
          <a:lstStyle/>
          <a:p>
            <a:pPr algn="ctr"/>
            <a:r>
              <a:rPr lang="en-US" sz="8000" b="1" dirty="0" smtClean="0">
                <a:ln w="12700">
                  <a:solidFill>
                    <a:schemeClr val="accent6">
                      <a:lumMod val="40000"/>
                      <a:lumOff val="60000"/>
                    </a:schemeClr>
                  </a:solidFill>
                  <a:prstDash val="solid"/>
                </a:ln>
                <a:pattFill prst="ltDnDiag">
                  <a:fgClr>
                    <a:schemeClr val="accent5">
                      <a:lumMod val="60000"/>
                      <a:lumOff val="40000"/>
                    </a:schemeClr>
                  </a:fgClr>
                  <a:bgClr>
                    <a:schemeClr val="bg1"/>
                  </a:bgClr>
                </a:pattFill>
                <a:latin typeface="Algerian" panose="04020705040A02060702" pitchFamily="82" charset="0"/>
              </a:rPr>
              <a:t>?</a:t>
            </a:r>
            <a:endParaRPr lang="en-US" sz="8000" b="1" dirty="0">
              <a:ln w="12700">
                <a:solidFill>
                  <a:schemeClr val="accent6">
                    <a:lumMod val="40000"/>
                    <a:lumOff val="60000"/>
                  </a:schemeClr>
                </a:solidFill>
                <a:prstDash val="solid"/>
              </a:ln>
              <a:pattFill prst="ltDnDiag">
                <a:fgClr>
                  <a:schemeClr val="accent5">
                    <a:lumMod val="60000"/>
                    <a:lumOff val="40000"/>
                  </a:schemeClr>
                </a:fgClr>
                <a:bgClr>
                  <a:schemeClr val="bg1"/>
                </a:bgClr>
              </a:pattFill>
              <a:latin typeface="Algerian" panose="04020705040A02060702" pitchFamily="82" charset="0"/>
            </a:endParaRPr>
          </a:p>
        </p:txBody>
      </p:sp>
      <p:sp>
        <p:nvSpPr>
          <p:cNvPr id="9" name="Rectangle 8"/>
          <p:cNvSpPr/>
          <p:nvPr/>
        </p:nvSpPr>
        <p:spPr>
          <a:xfrm rot="701167">
            <a:off x="6557651" y="3738712"/>
            <a:ext cx="599844" cy="1200329"/>
          </a:xfrm>
          <a:prstGeom prst="rect">
            <a:avLst/>
          </a:prstGeom>
          <a:noFill/>
        </p:spPr>
        <p:txBody>
          <a:bodyPr wrap="none" lIns="91440" tIns="45720" rIns="91440" bIns="45720">
            <a:spAutoFit/>
          </a:bodyPr>
          <a:lstStyle/>
          <a:p>
            <a:pPr algn="ctr"/>
            <a:r>
              <a:rPr lang="en-US" sz="7200" b="1" dirty="0" smtClean="0">
                <a:ln w="22225">
                  <a:solidFill>
                    <a:schemeClr val="accent2"/>
                  </a:solidFill>
                  <a:prstDash val="solid"/>
                </a:ln>
                <a:solidFill>
                  <a:schemeClr val="accent2">
                    <a:lumMod val="40000"/>
                    <a:lumOff val="60000"/>
                  </a:schemeClr>
                </a:solidFill>
              </a:rPr>
              <a:t>?</a:t>
            </a:r>
            <a:endParaRPr lang="en-US" sz="7200" b="1" dirty="0">
              <a:ln w="22225">
                <a:solidFill>
                  <a:schemeClr val="accent2"/>
                </a:solidFill>
                <a:prstDash val="solid"/>
              </a:ln>
              <a:solidFill>
                <a:schemeClr val="accent2">
                  <a:lumMod val="40000"/>
                  <a:lumOff val="60000"/>
                </a:schemeClr>
              </a:solidFill>
            </a:endParaRPr>
          </a:p>
        </p:txBody>
      </p:sp>
      <p:sp>
        <p:nvSpPr>
          <p:cNvPr id="10" name="Rectangle 9"/>
          <p:cNvSpPr/>
          <p:nvPr/>
        </p:nvSpPr>
        <p:spPr>
          <a:xfrm rot="20540125">
            <a:off x="4806242" y="143760"/>
            <a:ext cx="846707" cy="1862048"/>
          </a:xfrm>
          <a:prstGeom prst="rect">
            <a:avLst/>
          </a:prstGeom>
          <a:noFill/>
        </p:spPr>
        <p:txBody>
          <a:bodyPr wrap="none" lIns="91440" tIns="45720" rIns="91440" bIns="45720">
            <a:spAutoFit/>
          </a:bodyPr>
          <a:lstStyle/>
          <a:p>
            <a:pPr algn="ctr"/>
            <a:r>
              <a:rPr lang="en-US" sz="11500" b="1" dirty="0" smtClean="0">
                <a:ln w="12700">
                  <a:solidFill>
                    <a:schemeClr val="tx2">
                      <a:lumMod val="75000"/>
                    </a:schemeClr>
                  </a:solidFill>
                  <a:prstDash val="solid"/>
                </a:ln>
                <a:solidFill>
                  <a:schemeClr val="bg2">
                    <a:lumMod val="75000"/>
                    <a:lumOff val="25000"/>
                  </a:schemeClr>
                </a:solidFill>
                <a:effectLst>
                  <a:outerShdw dist="38100" dir="2640000" algn="bl" rotWithShape="0">
                    <a:schemeClr val="tx2">
                      <a:lumMod val="75000"/>
                    </a:schemeClr>
                  </a:outerShdw>
                </a:effectLst>
              </a:rPr>
              <a:t>?</a:t>
            </a:r>
            <a:endParaRPr lang="en-US" sz="11500" b="0" cap="none" spc="0" dirty="0">
              <a:ln w="0"/>
              <a:solidFill>
                <a:schemeClr val="bg2">
                  <a:lumMod val="75000"/>
                  <a:lumOff val="25000"/>
                </a:schemeClr>
              </a:solidFill>
              <a:effectLst>
                <a:outerShdw blurRad="38100" dist="25400" dir="5400000" algn="ctr" rotWithShape="0">
                  <a:srgbClr val="6E747A">
                    <a:alpha val="43000"/>
                  </a:srgbClr>
                </a:outerShdw>
              </a:effectLst>
            </a:endParaRPr>
          </a:p>
        </p:txBody>
      </p:sp>
      <p:sp>
        <p:nvSpPr>
          <p:cNvPr id="11" name="Rectangle 10"/>
          <p:cNvSpPr/>
          <p:nvPr/>
        </p:nvSpPr>
        <p:spPr>
          <a:xfrm rot="20941506">
            <a:off x="2846345" y="3632033"/>
            <a:ext cx="1132041" cy="2646878"/>
          </a:xfrm>
          <a:prstGeom prst="rect">
            <a:avLst/>
          </a:prstGeom>
          <a:noFill/>
        </p:spPr>
        <p:txBody>
          <a:bodyPr wrap="none" lIns="91440" tIns="45720" rIns="91440" bIns="45720">
            <a:spAutoFit/>
          </a:bodyPr>
          <a:lstStyle/>
          <a:p>
            <a:pPr algn="ctr"/>
            <a:r>
              <a:rPr lang="en-US" sz="16600" b="0" cap="none" spc="0" dirty="0" smtClean="0">
                <a:ln w="38100">
                  <a:solidFill>
                    <a:schemeClr val="accent3">
                      <a:lumMod val="60000"/>
                      <a:lumOff val="40000"/>
                    </a:schemeClr>
                  </a:solidFill>
                </a:ln>
                <a:solidFill>
                  <a:schemeClr val="accent2">
                    <a:lumMod val="75000"/>
                  </a:schemeClr>
                </a:solidFill>
                <a:effectLst>
                  <a:outerShdw blurRad="38100" dist="25400" dir="5400000" algn="ctr" rotWithShape="0">
                    <a:srgbClr val="6E747A">
                      <a:alpha val="43000"/>
                    </a:srgbClr>
                  </a:outerShdw>
                </a:effectLst>
                <a:latin typeface="Adobe Devanagari" panose="02040503050201020203" pitchFamily="18" charset="0"/>
                <a:cs typeface="Adobe Devanagari" panose="02040503050201020203" pitchFamily="18" charset="0"/>
              </a:rPr>
              <a:t>?</a:t>
            </a:r>
            <a:endParaRPr lang="en-US" sz="16600" b="0" cap="none" spc="0" dirty="0">
              <a:ln w="38100">
                <a:solidFill>
                  <a:schemeClr val="accent3">
                    <a:lumMod val="60000"/>
                    <a:lumOff val="40000"/>
                  </a:schemeClr>
                </a:solidFill>
              </a:ln>
              <a:solidFill>
                <a:schemeClr val="accent2">
                  <a:lumMod val="75000"/>
                </a:schemeClr>
              </a:solidFill>
              <a:effectLst>
                <a:outerShdw blurRad="38100" dist="25400" dir="5400000" algn="ctr" rotWithShape="0">
                  <a:srgbClr val="6E747A">
                    <a:alpha val="43000"/>
                  </a:srgbClr>
                </a:outerShdw>
              </a:effectLst>
              <a:latin typeface="Adobe Devanagari" panose="02040503050201020203" pitchFamily="18" charset="0"/>
              <a:cs typeface="Adobe Devanagari" panose="02040503050201020203" pitchFamily="18" charset="0"/>
            </a:endParaRPr>
          </a:p>
        </p:txBody>
      </p:sp>
      <p:sp>
        <p:nvSpPr>
          <p:cNvPr id="12" name="Rectangle 11"/>
          <p:cNvSpPr/>
          <p:nvPr/>
        </p:nvSpPr>
        <p:spPr>
          <a:xfrm rot="1011600">
            <a:off x="9830001" y="3563368"/>
            <a:ext cx="579006" cy="1200329"/>
          </a:xfrm>
          <a:prstGeom prst="rect">
            <a:avLst/>
          </a:prstGeom>
          <a:noFill/>
        </p:spPr>
        <p:txBody>
          <a:bodyPr wrap="none" lIns="91440" tIns="45720" rIns="91440" bIns="45720">
            <a:spAutoFit/>
          </a:bodyPr>
          <a:lstStyle/>
          <a:p>
            <a:pPr algn="ctr"/>
            <a:r>
              <a:rPr lang="en-US" sz="7200" b="0" cap="none" spc="0" dirty="0" smtClean="0">
                <a:ln w="0"/>
                <a:solidFill>
                  <a:schemeClr val="accent1"/>
                </a:solidFill>
                <a:effectLst>
                  <a:outerShdw blurRad="38100" dist="25400" dir="5400000" algn="ctr" rotWithShape="0">
                    <a:srgbClr val="6E747A">
                      <a:alpha val="43000"/>
                    </a:srgbClr>
                  </a:outerShdw>
                </a:effectLst>
              </a:rPr>
              <a:t>?</a:t>
            </a:r>
            <a:endParaRPr lang="en-US" sz="7200" b="0" cap="none" spc="0" dirty="0">
              <a:ln w="0"/>
              <a:solidFill>
                <a:schemeClr val="accent1"/>
              </a:solidFill>
              <a:effectLst>
                <a:outerShdw blurRad="38100" dist="25400" dir="5400000" algn="ctr" rotWithShape="0">
                  <a:srgbClr val="6E747A">
                    <a:alpha val="43000"/>
                  </a:srgbClr>
                </a:outerShdw>
              </a:effectLst>
            </a:endParaRPr>
          </a:p>
        </p:txBody>
      </p:sp>
      <p:sp>
        <p:nvSpPr>
          <p:cNvPr id="15" name="Rectangle 14"/>
          <p:cNvSpPr/>
          <p:nvPr/>
        </p:nvSpPr>
        <p:spPr>
          <a:xfrm rot="721188">
            <a:off x="3479790" y="680423"/>
            <a:ext cx="780984" cy="1862048"/>
          </a:xfrm>
          <a:prstGeom prst="rect">
            <a:avLst/>
          </a:prstGeom>
          <a:noFill/>
        </p:spPr>
        <p:txBody>
          <a:bodyPr wrap="none" lIns="91440" tIns="45720" rIns="91440" bIns="45720">
            <a:spAutoFit/>
          </a:bodyPr>
          <a:lstStyle/>
          <a:p>
            <a:pPr algn="ctr"/>
            <a:r>
              <a:rPr lang="en-US" sz="11500" b="0" cap="none" spc="0" dirty="0" smtClean="0">
                <a:ln w="0"/>
                <a:solidFill>
                  <a:schemeClr val="accent1"/>
                </a:solidFill>
                <a:effectLst>
                  <a:outerShdw blurRad="38100" dist="25400" dir="5400000" algn="ctr" rotWithShape="0">
                    <a:srgbClr val="6E747A">
                      <a:alpha val="43000"/>
                    </a:srgbClr>
                  </a:outerShdw>
                </a:effectLst>
                <a:latin typeface="Curlz MT" panose="04040404050702020202" pitchFamily="82" charset="0"/>
              </a:rPr>
              <a:t>?</a:t>
            </a:r>
            <a:endParaRPr lang="en-US" sz="11500" b="0" cap="none" spc="0" dirty="0">
              <a:ln w="0"/>
              <a:solidFill>
                <a:schemeClr val="accent1"/>
              </a:solidFill>
              <a:effectLst>
                <a:outerShdw blurRad="38100" dist="25400" dir="5400000" algn="ctr" rotWithShape="0">
                  <a:srgbClr val="6E747A">
                    <a:alpha val="43000"/>
                  </a:srgbClr>
                </a:outerShdw>
              </a:effectLst>
              <a:latin typeface="Curlz MT" panose="04040404050702020202" pitchFamily="82" charset="0"/>
            </a:endParaRPr>
          </a:p>
        </p:txBody>
      </p:sp>
      <p:sp>
        <p:nvSpPr>
          <p:cNvPr id="16" name="Rectangle 15"/>
          <p:cNvSpPr/>
          <p:nvPr/>
        </p:nvSpPr>
        <p:spPr>
          <a:xfrm rot="20405563">
            <a:off x="10681142" y="3291262"/>
            <a:ext cx="526105" cy="1107996"/>
          </a:xfrm>
          <a:prstGeom prst="rect">
            <a:avLst/>
          </a:prstGeom>
          <a:noFill/>
        </p:spPr>
        <p:txBody>
          <a:bodyPr wrap="none" lIns="91440" tIns="45720" rIns="91440" bIns="45720">
            <a:spAutoFit/>
          </a:bodyPr>
          <a:lstStyle/>
          <a:p>
            <a:pPr algn="ctr"/>
            <a:r>
              <a:rPr lang="en-US" sz="6600" b="1" dirty="0" smtClean="0">
                <a:ln w="22225">
                  <a:solidFill>
                    <a:schemeClr val="accent2"/>
                  </a:solidFill>
                  <a:prstDash val="solid"/>
                </a:ln>
                <a:solidFill>
                  <a:schemeClr val="accent2">
                    <a:lumMod val="40000"/>
                    <a:lumOff val="60000"/>
                  </a:schemeClr>
                </a:solidFill>
                <a:latin typeface="Curlz MT" panose="04040404050702020202" pitchFamily="82" charset="0"/>
              </a:rPr>
              <a:t>?</a:t>
            </a:r>
            <a:endParaRPr lang="en-US" sz="6600" b="1" dirty="0">
              <a:ln w="22225">
                <a:solidFill>
                  <a:schemeClr val="accent2"/>
                </a:solidFill>
                <a:prstDash val="solid"/>
              </a:ln>
              <a:solidFill>
                <a:schemeClr val="accent2">
                  <a:lumMod val="40000"/>
                  <a:lumOff val="60000"/>
                </a:schemeClr>
              </a:solidFill>
              <a:latin typeface="Curlz MT" panose="04040404050702020202" pitchFamily="82" charset="0"/>
            </a:endParaRPr>
          </a:p>
        </p:txBody>
      </p:sp>
      <p:sp>
        <p:nvSpPr>
          <p:cNvPr id="18" name="Rectangle 17"/>
          <p:cNvSpPr/>
          <p:nvPr/>
        </p:nvSpPr>
        <p:spPr>
          <a:xfrm rot="19973453">
            <a:off x="7359377" y="1397674"/>
            <a:ext cx="615874" cy="120032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7200" b="1" dirty="0" smtClean="0">
                <a:ln/>
                <a:solidFill>
                  <a:schemeClr val="accent4"/>
                </a:solidFill>
                <a:latin typeface="Microsoft JhengHei UI Light" panose="020B0304030504040204" pitchFamily="34" charset="-120"/>
                <a:ea typeface="Microsoft JhengHei UI Light" panose="020B0304030504040204" pitchFamily="34" charset="-120"/>
              </a:rPr>
              <a:t>?</a:t>
            </a:r>
            <a:endParaRPr lang="en-US" sz="7200" b="1" dirty="0">
              <a:ln/>
              <a:solidFill>
                <a:schemeClr val="accent4"/>
              </a:solidFill>
              <a:latin typeface="Microsoft JhengHei UI Light" panose="020B0304030504040204" pitchFamily="34" charset="-120"/>
              <a:ea typeface="Microsoft JhengHei UI Light" panose="020B0304030504040204" pitchFamily="34" charset="-120"/>
            </a:endParaRPr>
          </a:p>
        </p:txBody>
      </p:sp>
      <p:sp>
        <p:nvSpPr>
          <p:cNvPr id="19" name="Rectangle 18"/>
          <p:cNvSpPr/>
          <p:nvPr/>
        </p:nvSpPr>
        <p:spPr>
          <a:xfrm rot="554081">
            <a:off x="716916" y="3000906"/>
            <a:ext cx="599844" cy="1200329"/>
          </a:xfrm>
          <a:prstGeom prst="rect">
            <a:avLst/>
          </a:prstGeom>
          <a:noFill/>
        </p:spPr>
        <p:txBody>
          <a:bodyPr wrap="none" lIns="91440" tIns="45720" rIns="91440" bIns="45720">
            <a:spAutoFit/>
          </a:bodyPr>
          <a:lstStyle/>
          <a:p>
            <a:pPr algn="ctr"/>
            <a:r>
              <a:rPr lang="en-U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endParaRPr lang="en-U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20" name="Rectangle 19"/>
          <p:cNvSpPr/>
          <p:nvPr/>
        </p:nvSpPr>
        <p:spPr>
          <a:xfrm rot="20640764">
            <a:off x="7919199" y="4955710"/>
            <a:ext cx="866520" cy="1200329"/>
          </a:xfrm>
          <a:prstGeom prst="rect">
            <a:avLst/>
          </a:prstGeom>
          <a:noFill/>
        </p:spPr>
        <p:txBody>
          <a:bodyPr wrap="square" lIns="91440" tIns="45720" rIns="91440" bIns="45720">
            <a:spAutoFit/>
          </a:bodyPr>
          <a:lstStyle/>
          <a:p>
            <a:pPr algn="ctr"/>
            <a:r>
              <a:rPr lang="en-US" sz="7200" dirty="0" smtClean="0">
                <a:ln w="22225">
                  <a:solidFill>
                    <a:srgbClr val="FFC000"/>
                  </a:solidFill>
                  <a:prstDash val="solid"/>
                </a:ln>
                <a:solidFill>
                  <a:srgbClr val="FFFF00"/>
                </a:solidFill>
                <a:latin typeface="Modern Serif Eroded" panose="02000500000000000000" pitchFamily="2" charset="0"/>
              </a:rPr>
              <a:t>?</a:t>
            </a:r>
            <a:endParaRPr lang="en-US" sz="7200" dirty="0">
              <a:ln w="22225">
                <a:solidFill>
                  <a:srgbClr val="FFC000"/>
                </a:solidFill>
                <a:prstDash val="solid"/>
              </a:ln>
              <a:solidFill>
                <a:srgbClr val="FFFF00"/>
              </a:solidFill>
              <a:latin typeface="Modern Serif Eroded" panose="02000500000000000000" pitchFamily="2" charset="0"/>
            </a:endParaRPr>
          </a:p>
        </p:txBody>
      </p:sp>
    </p:spTree>
    <p:extLst>
      <p:ext uri="{BB962C8B-B14F-4D97-AF65-F5344CB8AC3E}">
        <p14:creationId xmlns:p14="http://schemas.microsoft.com/office/powerpoint/2010/main" val="4086319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684212" y="990600"/>
            <a:ext cx="10590212" cy="5081588"/>
          </a:xfrm>
        </p:spPr>
        <p:txBody>
          <a:bodyPr>
            <a:normAutofit/>
          </a:bodyPr>
          <a:lstStyle/>
          <a:p>
            <a:pPr marL="0" indent="0">
              <a:lnSpc>
                <a:spcPct val="119000"/>
              </a:lnSpc>
              <a:buNone/>
            </a:pPr>
            <a:r>
              <a:rPr lang="en-US" sz="4000" b="1" dirty="0"/>
              <a:t>“A powerful question is ambiguous – in other words, those being asked have to bring their own meaning to the question; it’s personal; and it evokes anxiety.  If there is no edge to the question, there is no power</a:t>
            </a:r>
            <a:r>
              <a:rPr lang="en-US" sz="4000" b="1" dirty="0" smtClean="0"/>
              <a:t>.”</a:t>
            </a:r>
          </a:p>
          <a:p>
            <a:pPr marL="0" indent="0" algn="ctr">
              <a:lnSpc>
                <a:spcPct val="119000"/>
              </a:lnSpc>
              <a:buNone/>
            </a:pPr>
            <a:r>
              <a:rPr lang="en-US" sz="4000" b="1" dirty="0" smtClean="0"/>
              <a:t>- Peter Block, Organizational Consultant</a:t>
            </a:r>
            <a:endParaRPr lang="en-US" sz="4000" b="1" dirty="0"/>
          </a:p>
        </p:txBody>
      </p:sp>
    </p:spTree>
    <p:extLst>
      <p:ext uri="{BB962C8B-B14F-4D97-AF65-F5344CB8AC3E}">
        <p14:creationId xmlns:p14="http://schemas.microsoft.com/office/powerpoint/2010/main" val="1044626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684212" y="914400"/>
            <a:ext cx="10209212" cy="5081588"/>
          </a:xfrm>
        </p:spPr>
        <p:txBody>
          <a:bodyPr>
            <a:normAutofit/>
          </a:bodyPr>
          <a:lstStyle/>
          <a:p>
            <a:pPr marL="0" indent="0">
              <a:lnSpc>
                <a:spcPct val="119000"/>
              </a:lnSpc>
              <a:buNone/>
            </a:pPr>
            <a:r>
              <a:rPr lang="en-US" sz="4000" b="1" dirty="0"/>
              <a:t>In looking at possibility thinking, asking what if questions, we need to realize each of us have habitual patterns as to how we think, what we assume, what we believe and therefore what we look for.</a:t>
            </a:r>
          </a:p>
        </p:txBody>
      </p:sp>
    </p:spTree>
    <p:extLst>
      <p:ext uri="{BB962C8B-B14F-4D97-AF65-F5344CB8AC3E}">
        <p14:creationId xmlns:p14="http://schemas.microsoft.com/office/powerpoint/2010/main" val="579066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608012" y="762000"/>
            <a:ext cx="10209212" cy="5081588"/>
          </a:xfrm>
        </p:spPr>
        <p:txBody>
          <a:bodyPr>
            <a:normAutofit/>
          </a:bodyPr>
          <a:lstStyle/>
          <a:p>
            <a:pPr marL="0" indent="0" algn="ctr">
              <a:lnSpc>
                <a:spcPct val="119000"/>
              </a:lnSpc>
              <a:buNone/>
            </a:pPr>
            <a:endParaRPr lang="en-US" sz="4000" dirty="0" smtClean="0"/>
          </a:p>
          <a:p>
            <a:pPr marL="0" indent="0" algn="ctr">
              <a:lnSpc>
                <a:spcPct val="119000"/>
              </a:lnSpc>
              <a:buNone/>
            </a:pPr>
            <a:endParaRPr lang="en-US" sz="4000" dirty="0"/>
          </a:p>
          <a:p>
            <a:pPr marL="0" indent="0" algn="ctr">
              <a:lnSpc>
                <a:spcPct val="119000"/>
              </a:lnSpc>
              <a:buNone/>
            </a:pPr>
            <a:r>
              <a:rPr lang="en-US" sz="4800" b="1" dirty="0" smtClean="0"/>
              <a:t>We </a:t>
            </a:r>
            <a:r>
              <a:rPr lang="en-US" sz="4800" b="1" dirty="0"/>
              <a:t>need never be in </a:t>
            </a:r>
            <a:r>
              <a:rPr lang="en-US" sz="4800" b="1" dirty="0" smtClean="0"/>
              <a:t>darkness. </a:t>
            </a:r>
            <a:endParaRPr lang="en-US" sz="4800" b="1" dirty="0"/>
          </a:p>
        </p:txBody>
      </p:sp>
    </p:spTree>
    <p:extLst>
      <p:ext uri="{BB962C8B-B14F-4D97-AF65-F5344CB8AC3E}">
        <p14:creationId xmlns:p14="http://schemas.microsoft.com/office/powerpoint/2010/main" val="1036873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812" y="2133600"/>
            <a:ext cx="10459658" cy="914096"/>
          </a:xfrm>
          <a:prstGeom prst="rect">
            <a:avLst/>
          </a:prstGeom>
        </p:spPr>
        <p:txBody>
          <a:bodyPr wrap="none">
            <a:spAutoFit/>
          </a:bodyPr>
          <a:lstStyle/>
          <a:p>
            <a:pPr>
              <a:lnSpc>
                <a:spcPct val="119000"/>
              </a:lnSpc>
            </a:pPr>
            <a:r>
              <a:rPr lang="en-US" sz="4800" b="1" dirty="0"/>
              <a:t>W</a:t>
            </a:r>
            <a:r>
              <a:rPr lang="en-US" sz="4800" b="1" dirty="0" smtClean="0"/>
              <a:t>e </a:t>
            </a:r>
            <a:r>
              <a:rPr lang="en-US" sz="4800" b="1" dirty="0"/>
              <a:t>need never </a:t>
            </a:r>
            <a:r>
              <a:rPr lang="en-US" sz="4800" b="1" i="1" dirty="0"/>
              <a:t>wonder</a:t>
            </a:r>
            <a:r>
              <a:rPr lang="en-US" sz="4800" b="1" dirty="0"/>
              <a:t> about anything.</a:t>
            </a:r>
            <a:r>
              <a:rPr lang="en-US" sz="4800" b="1" i="1" dirty="0"/>
              <a:t> </a:t>
            </a:r>
          </a:p>
        </p:txBody>
      </p:sp>
    </p:spTree>
    <p:extLst>
      <p:ext uri="{BB962C8B-B14F-4D97-AF65-F5344CB8AC3E}">
        <p14:creationId xmlns:p14="http://schemas.microsoft.com/office/powerpoint/2010/main" val="2042927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836612" y="914400"/>
            <a:ext cx="10209212" cy="5081588"/>
          </a:xfrm>
        </p:spPr>
        <p:txBody>
          <a:bodyPr>
            <a:normAutofit/>
          </a:bodyPr>
          <a:lstStyle/>
          <a:p>
            <a:pPr marL="0" indent="0" algn="ctr">
              <a:lnSpc>
                <a:spcPct val="119000"/>
              </a:lnSpc>
              <a:buNone/>
            </a:pPr>
            <a:r>
              <a:rPr lang="en-US" sz="4400" b="1" dirty="0" smtClean="0"/>
              <a:t>Pause and ponder:</a:t>
            </a:r>
          </a:p>
          <a:p>
            <a:pPr>
              <a:lnSpc>
                <a:spcPct val="119000"/>
              </a:lnSpc>
            </a:pPr>
            <a:r>
              <a:rPr lang="en-US" sz="4400" b="1" dirty="0" smtClean="0"/>
              <a:t>Where </a:t>
            </a:r>
            <a:r>
              <a:rPr lang="en-US" sz="4400" b="1" dirty="0"/>
              <a:t>is the sense of wonder stirring in your life as leader?  </a:t>
            </a:r>
            <a:endParaRPr lang="en-US" sz="4400" b="1" dirty="0" smtClean="0"/>
          </a:p>
          <a:p>
            <a:pPr>
              <a:lnSpc>
                <a:spcPct val="119000"/>
              </a:lnSpc>
            </a:pPr>
            <a:r>
              <a:rPr lang="en-US" sz="4400" b="1" dirty="0" smtClean="0"/>
              <a:t>What </a:t>
            </a:r>
            <a:r>
              <a:rPr lang="en-US" sz="4400" b="1" dirty="0"/>
              <a:t>sustains or nurtures it?  </a:t>
            </a:r>
            <a:endParaRPr lang="en-US" sz="4400" b="1" dirty="0" smtClean="0"/>
          </a:p>
          <a:p>
            <a:pPr>
              <a:lnSpc>
                <a:spcPct val="119000"/>
              </a:lnSpc>
            </a:pPr>
            <a:r>
              <a:rPr lang="en-US" sz="4400" b="1" dirty="0" smtClean="0"/>
              <a:t>What </a:t>
            </a:r>
            <a:r>
              <a:rPr lang="en-US" sz="4400" b="1" dirty="0"/>
              <a:t>depletes it?</a:t>
            </a:r>
          </a:p>
        </p:txBody>
      </p:sp>
    </p:spTree>
    <p:extLst>
      <p:ext uri="{BB962C8B-B14F-4D97-AF65-F5344CB8AC3E}">
        <p14:creationId xmlns:p14="http://schemas.microsoft.com/office/powerpoint/2010/main" val="2879151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1564227</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Take your audience through a digital tunnel where they'll  burst through to the other side and see the information you want to present. Show them lists, charts, tables, SmartArt,  and pictures using a variety of layouts in widescreen (16X9) format. This design works well for subjects on science and technology, computers, communication, and more.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2012-05-11T02:04:00+00:00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TP102895246</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835483</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2CCB507-0646-4A50-A4F7-7F385079D5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E41224-0370-4595-877C-23316CD80004}">
  <ds:schemaRefs>
    <ds:schemaRef ds:uri="4873beb7-5857-4685-be1f-d57550cc96cc"/>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4228E6B-D70C-44BB-A81F-A245495F61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1802</TotalTime>
  <Words>473</Words>
  <Application>Microsoft Office PowerPoint</Application>
  <PresentationFormat>Custom</PresentationFormat>
  <Paragraphs>55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Mary Evett</dc:creator>
  <cp:lastModifiedBy>COR ADMIN</cp:lastModifiedBy>
  <cp:revision>46</cp:revision>
  <cp:lastPrinted>2017-05-20T01:46:21Z</cp:lastPrinted>
  <dcterms:created xsi:type="dcterms:W3CDTF">2017-05-03T14:15:29Z</dcterms:created>
  <dcterms:modified xsi:type="dcterms:W3CDTF">2017-05-25T06:55:45Z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