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93" r:id="rId6"/>
    <p:sldId id="294" r:id="rId7"/>
    <p:sldId id="296" r:id="rId8"/>
    <p:sldId id="297" r:id="rId9"/>
    <p:sldId id="298" r:id="rId10"/>
    <p:sldId id="299" r:id="rId11"/>
    <p:sldId id="300" r:id="rId12"/>
    <p:sldId id="295" r:id="rId13"/>
    <p:sldId id="301" r:id="rId14"/>
    <p:sldId id="304" r:id="rId15"/>
    <p:sldId id="258" r:id="rId16"/>
    <p:sldId id="264" r:id="rId17"/>
    <p:sldId id="263" r:id="rId18"/>
    <p:sldId id="259" r:id="rId19"/>
    <p:sldId id="266" r:id="rId20"/>
    <p:sldId id="265" r:id="rId21"/>
    <p:sldId id="260" r:id="rId22"/>
    <p:sldId id="268" r:id="rId23"/>
    <p:sldId id="269" r:id="rId24"/>
    <p:sldId id="302" r:id="rId25"/>
    <p:sldId id="303" r:id="rId26"/>
    <p:sldId id="267" r:id="rId27"/>
    <p:sldId id="305" r:id="rId28"/>
    <p:sldId id="270" r:id="rId29"/>
    <p:sldId id="306" r:id="rId30"/>
    <p:sldId id="278" r:id="rId31"/>
    <p:sldId id="271" r:id="rId32"/>
    <p:sldId id="281" r:id="rId33"/>
    <p:sldId id="285" r:id="rId34"/>
    <p:sldId id="292" r:id="rId35"/>
    <p:sldId id="307" r:id="rId36"/>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9" autoAdjust="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v.uk/power-of-attorney/choo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v.uk/power-of-attorney/choos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hs.u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ov.uk/lasting-power-of-attorney-duti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v.uk/power-of-attorney/registe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gov.uk/government/publications/power-of-attorney-fe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v.uk/power-of-attorney/regist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hs.uk/conditions/consent-to-treatmen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v.uk/power-of-attorney/change-yourlasting-power-of-attorney"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v.uk/power-of-attorne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gov.uk/power-of-attorney/change-your-power-of-attorney" TargetMode="External"/><Relationship Id="rId13" Type="http://schemas.openxmlformats.org/officeDocument/2006/relationships/hyperlink" Target="http://www.dh.gov.uk/publications" TargetMode="External"/><Relationship Id="rId3" Type="http://schemas.openxmlformats.org/officeDocument/2006/relationships/hyperlink" Target="https://www.gov.uk/power-of-attorney/register" TargetMode="External"/><Relationship Id="rId7" Type="http://schemas.openxmlformats.org/officeDocument/2006/relationships/hyperlink" Target="https://www.nhs.uk/conditions/consent-to-treatment" TargetMode="External"/><Relationship Id="rId12" Type="http://schemas.openxmlformats.org/officeDocument/2006/relationships/hyperlink" Target="https://www.nhs.uk/" TargetMode="External"/><Relationship Id="rId2" Type="http://schemas.openxmlformats.org/officeDocument/2006/relationships/hyperlink" Target="https://www.gov.uk/power-of-attorney"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power-of-attorney-fees" TargetMode="External"/><Relationship Id="rId11" Type="http://schemas.openxmlformats.org/officeDocument/2006/relationships/hyperlink" Target="https://www.scie.org.uk/mca/dols/practice/care-home" TargetMode="External"/><Relationship Id="rId5" Type="http://schemas.openxmlformats.org/officeDocument/2006/relationships/hyperlink" Target="https://www.gov.uk/power-of-attorney/choose" TargetMode="External"/><Relationship Id="rId10" Type="http://schemas.openxmlformats.org/officeDocument/2006/relationships/hyperlink" Target="https://www.skillsforcare.org.uk/Documents/Standards-legislation/Mental-Capacity-Act/MentalCapacity-Act-card-pdf" TargetMode="External"/><Relationship Id="rId4" Type="http://schemas.openxmlformats.org/officeDocument/2006/relationships/hyperlink" Target="https://gov.uk/lasting-power-of-attorney-duties" TargetMode="External"/><Relationship Id="rId9" Type="http://schemas.openxmlformats.org/officeDocument/2006/relationships/hyperlink" Target="https://www.nhs.uk/conditions/consent-to-treatment/capacity" TargetMode="External"/><Relationship Id="rId14" Type="http://schemas.openxmlformats.org/officeDocument/2006/relationships/hyperlink" Target="https://www.nhs.uk/conditions/social-care-and-support-guide/making-decisions-for-someone-els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nhs.uk/conditions/consent-to-treatment/capacit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killsforcare.org.uk/Documents/Standards-legislation/Mental-Capacity-Act/MentalCapacity-Act-card-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scie.org.uk/mca/dols/practice/care-ho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hs.uk/conditions/consent-to-treat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4333461" y="2093842"/>
            <a:ext cx="7646504" cy="2292627"/>
          </a:xfrm>
        </p:spPr>
        <p:txBody>
          <a:bodyPr>
            <a:normAutofit fontScale="90000"/>
          </a:bodyPr>
          <a:lstStyle/>
          <a:p>
            <a:r>
              <a:rPr lang="en-US" sz="3600" dirty="0" err="1">
                <a:solidFill>
                  <a:schemeClr val="tx1"/>
                </a:solidFill>
              </a:rPr>
              <a:t>ConseNT</a:t>
            </a:r>
            <a:br>
              <a:rPr lang="en-US" sz="3600" dirty="0">
                <a:solidFill>
                  <a:schemeClr val="tx1"/>
                </a:solidFill>
              </a:rPr>
            </a:br>
            <a:br>
              <a:rPr lang="en-US" sz="3600" dirty="0">
                <a:solidFill>
                  <a:schemeClr val="tx1"/>
                </a:solidFill>
              </a:rPr>
            </a:br>
            <a:r>
              <a:rPr lang="en-US" sz="3600" dirty="0">
                <a:solidFill>
                  <a:schemeClr val="tx1"/>
                </a:solidFill>
              </a:rPr>
              <a:t>  MENTAL CAPACITY</a:t>
            </a:r>
            <a:br>
              <a:rPr lang="en-US" sz="3600" dirty="0">
                <a:solidFill>
                  <a:schemeClr val="tx1"/>
                </a:solidFill>
              </a:rPr>
            </a:br>
            <a:br>
              <a:rPr lang="en-US" sz="3600" dirty="0">
                <a:solidFill>
                  <a:schemeClr val="tx1"/>
                </a:solidFill>
              </a:rPr>
            </a:br>
            <a:r>
              <a:rPr lang="en-US" sz="3600" dirty="0">
                <a:solidFill>
                  <a:schemeClr val="tx1"/>
                </a:solidFill>
              </a:rPr>
              <a:t>    Power of Attorney</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1B588-7280-463C-A156-67B3F235F81F}"/>
              </a:ext>
            </a:extLst>
          </p:cNvPr>
          <p:cNvSpPr>
            <a:spLocks noGrp="1"/>
          </p:cNvSpPr>
          <p:nvPr>
            <p:ph type="title"/>
          </p:nvPr>
        </p:nvSpPr>
        <p:spPr>
          <a:xfrm>
            <a:off x="2040834" y="642594"/>
            <a:ext cx="9084365" cy="1371600"/>
          </a:xfrm>
        </p:spPr>
        <p:txBody>
          <a:bodyPr/>
          <a:lstStyle/>
          <a:p>
            <a:pPr algn="ctr"/>
            <a:r>
              <a:rPr lang="en-GB" b="1" dirty="0"/>
              <a:t>Best Interest decisions</a:t>
            </a:r>
          </a:p>
        </p:txBody>
      </p:sp>
      <p:sp>
        <p:nvSpPr>
          <p:cNvPr id="3" name="Content Placeholder 2">
            <a:extLst>
              <a:ext uri="{FF2B5EF4-FFF2-40B4-BE49-F238E27FC236}">
                <a16:creationId xmlns:a16="http://schemas.microsoft.com/office/drawing/2014/main" id="{F45F1847-4639-4072-B059-6FE177D86B94}"/>
              </a:ext>
            </a:extLst>
          </p:cNvPr>
          <p:cNvSpPr>
            <a:spLocks noGrp="1"/>
          </p:cNvSpPr>
          <p:nvPr>
            <p:ph idx="1"/>
          </p:nvPr>
        </p:nvSpPr>
        <p:spPr>
          <a:xfrm>
            <a:off x="1066800" y="1696278"/>
            <a:ext cx="10058400" cy="4519128"/>
          </a:xfrm>
        </p:spPr>
        <p:txBody>
          <a:bodyPr>
            <a:normAutofit fontScale="77500" lnSpcReduction="20000"/>
          </a:bodyPr>
          <a:lstStyle/>
          <a:p>
            <a:pPr algn="just"/>
            <a:r>
              <a:rPr lang="en-GB" sz="3600" dirty="0">
                <a:latin typeface="Times New Roman" panose="02020603050405020304" pitchFamily="18" charset="0"/>
                <a:cs typeface="Times New Roman" panose="02020603050405020304" pitchFamily="18" charset="0"/>
              </a:rPr>
              <a:t>Although a Statement of Wishes is not legally binding, it does however have some standing because it must be taken into account when someone is deciding what is in your ‘best interest’. </a:t>
            </a:r>
          </a:p>
          <a:p>
            <a:pPr algn="just"/>
            <a:endParaRPr lang="en-GB" sz="3600" dirty="0">
              <a:latin typeface="Times New Roman" panose="02020603050405020304" pitchFamily="18" charset="0"/>
              <a:cs typeface="Times New Roman" panose="02020603050405020304" pitchFamily="18" charset="0"/>
            </a:endParaRPr>
          </a:p>
          <a:p>
            <a:pPr algn="just"/>
            <a:r>
              <a:rPr lang="en-GB" sz="3600" dirty="0">
                <a:latin typeface="Times New Roman" panose="02020603050405020304" pitchFamily="18" charset="0"/>
                <a:cs typeface="Times New Roman" panose="02020603050405020304" pitchFamily="18" charset="0"/>
              </a:rPr>
              <a:t>The law states that anyone who makes a decision on your behalf must act in your best interests, and when deciding what is in your best interests the decision-maker must take all statements of a person’s preferences and wishes into consideration as part of a Best Interests assessment.</a:t>
            </a:r>
          </a:p>
          <a:p>
            <a:pPr marL="0" indent="0" algn="just">
              <a:buNone/>
            </a:pPr>
            <a:r>
              <a:rPr lang="en-GB" sz="3600" dirty="0">
                <a:latin typeface="Times New Roman" panose="02020603050405020304" pitchFamily="18" charset="0"/>
                <a:cs typeface="Times New Roman" panose="02020603050405020304" pitchFamily="18" charset="0"/>
              </a:rPr>
              <a:t>                                                                                                  </a:t>
            </a:r>
            <a:r>
              <a:rPr lang="en-GB" sz="1400" dirty="0" err="1">
                <a:latin typeface="Times New Roman" panose="02020603050405020304" pitchFamily="18" charset="0"/>
                <a:cs typeface="Times New Roman" panose="02020603050405020304" pitchFamily="18" charset="0"/>
              </a:rPr>
              <a:t>DoH</a:t>
            </a:r>
            <a:endParaRPr lang="en-GB" sz="3600" dirty="0">
              <a:latin typeface="Times New Roman" panose="02020603050405020304" pitchFamily="18" charset="0"/>
              <a:cs typeface="Times New Roman" panose="02020603050405020304" pitchFamily="18" charset="0"/>
            </a:endParaRPr>
          </a:p>
          <a:p>
            <a:pPr algn="just"/>
            <a:endParaRPr lang="en-GB" sz="3600" dirty="0">
              <a:latin typeface="Times New Roman" panose="02020603050405020304" pitchFamily="18" charset="0"/>
              <a:cs typeface="Times New Roman" panose="02020603050405020304" pitchFamily="18" charset="0"/>
            </a:endParaRPr>
          </a:p>
          <a:p>
            <a:pPr algn="just"/>
            <a:endParaRPr lang="en-GB" dirty="0"/>
          </a:p>
          <a:p>
            <a:endParaRPr lang="en-GB" dirty="0"/>
          </a:p>
        </p:txBody>
      </p:sp>
    </p:spTree>
    <p:extLst>
      <p:ext uri="{BB962C8B-B14F-4D97-AF65-F5344CB8AC3E}">
        <p14:creationId xmlns:p14="http://schemas.microsoft.com/office/powerpoint/2010/main" val="230448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2503-3F58-458C-B4D4-611ADB73515C}"/>
              </a:ext>
            </a:extLst>
          </p:cNvPr>
          <p:cNvSpPr>
            <a:spLocks noGrp="1"/>
          </p:cNvSpPr>
          <p:nvPr>
            <p:ph type="title"/>
          </p:nvPr>
        </p:nvSpPr>
        <p:spPr/>
        <p:txBody>
          <a:bodyPr/>
          <a:lstStyle/>
          <a:p>
            <a:pPr algn="ctr"/>
            <a:r>
              <a:rPr lang="en-GB" b="1" dirty="0"/>
              <a:t>Lasting Power of Attorney(LPA)</a:t>
            </a:r>
          </a:p>
        </p:txBody>
      </p:sp>
      <p:sp>
        <p:nvSpPr>
          <p:cNvPr id="3" name="Content Placeholder 2">
            <a:extLst>
              <a:ext uri="{FF2B5EF4-FFF2-40B4-BE49-F238E27FC236}">
                <a16:creationId xmlns:a16="http://schemas.microsoft.com/office/drawing/2014/main" id="{9A3C3C26-F4F2-4131-8854-77A9AED1C747}"/>
              </a:ext>
            </a:extLst>
          </p:cNvPr>
          <p:cNvSpPr>
            <a:spLocks noGrp="1"/>
          </p:cNvSpPr>
          <p:nvPr>
            <p:ph idx="1"/>
          </p:nvPr>
        </p:nvSpPr>
        <p:spPr/>
        <p:txBody>
          <a:bodyPr>
            <a:normAutofit/>
          </a:bodyPr>
          <a:lstStyle/>
          <a:p>
            <a:pPr marL="0" indent="0" algn="just">
              <a:buNone/>
            </a:pPr>
            <a:r>
              <a:rPr lang="en-GB" sz="3200" dirty="0">
                <a:latin typeface="Times New Roman" panose="02020603050405020304" pitchFamily="18" charset="0"/>
                <a:cs typeface="Times New Roman" panose="02020603050405020304" pitchFamily="18" charset="0"/>
              </a:rPr>
              <a:t>Under English Law, no one can give consent to the examination or treatment of an adult who lacks the capacity to give consent for themself, unless they have been authorised to do so under a Lasting Power of Attorney or they have the authority to make treatment decisions as a court appointed deputy.</a:t>
            </a:r>
          </a:p>
          <a:p>
            <a:pPr marL="0" indent="0">
              <a:buNone/>
            </a:pPr>
            <a:r>
              <a:rPr lang="en-GB" sz="1400" dirty="0">
                <a:latin typeface="Times New Roman" panose="02020603050405020304" pitchFamily="18" charset="0"/>
                <a:cs typeface="Times New Roman" panose="02020603050405020304" pitchFamily="18" charset="0"/>
              </a:rPr>
              <a:t>                                                                                                                                                                                    </a:t>
            </a:r>
            <a:r>
              <a:rPr lang="en-GB" sz="1400" dirty="0" err="1">
                <a:latin typeface="Times New Roman" panose="02020603050405020304" pitchFamily="18" charset="0"/>
                <a:cs typeface="Times New Roman" panose="02020603050405020304" pitchFamily="18" charset="0"/>
              </a:rPr>
              <a:t>DoH</a:t>
            </a:r>
            <a:r>
              <a:rPr lang="en-GB" sz="1400" dirty="0">
                <a:latin typeface="Times New Roman" panose="02020603050405020304" pitchFamily="18" charset="0"/>
                <a:cs typeface="Times New Roman" panose="02020603050405020304" pitchFamily="18" charset="0"/>
              </a:rPr>
              <a:t> (2009)</a:t>
            </a:r>
          </a:p>
          <a:p>
            <a:pPr marL="0" indent="0">
              <a:buNone/>
            </a:pP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206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B9B96-F5B7-4C65-9E6A-7DA62A02785B}"/>
              </a:ext>
            </a:extLst>
          </p:cNvPr>
          <p:cNvSpPr>
            <a:spLocks noGrp="1"/>
          </p:cNvSpPr>
          <p:nvPr>
            <p:ph type="title"/>
          </p:nvPr>
        </p:nvSpPr>
        <p:spPr/>
        <p:txBody>
          <a:bodyPr/>
          <a:lstStyle/>
          <a:p>
            <a:r>
              <a:rPr lang="en-GB" b="1" dirty="0"/>
              <a:t>Power of Attorney</a:t>
            </a:r>
          </a:p>
        </p:txBody>
      </p:sp>
      <p:sp>
        <p:nvSpPr>
          <p:cNvPr id="3" name="Content Placeholder 2">
            <a:extLst>
              <a:ext uri="{FF2B5EF4-FFF2-40B4-BE49-F238E27FC236}">
                <a16:creationId xmlns:a16="http://schemas.microsoft.com/office/drawing/2014/main" id="{200AD3DC-85B7-40FB-A820-56122EB253A4}"/>
              </a:ext>
            </a:extLst>
          </p:cNvPr>
          <p:cNvSpPr>
            <a:spLocks noGrp="1"/>
          </p:cNvSpPr>
          <p:nvPr>
            <p:ph idx="1"/>
          </p:nvPr>
        </p:nvSpPr>
        <p:spPr>
          <a:xfrm>
            <a:off x="1066800" y="1762539"/>
            <a:ext cx="10058400" cy="4190205"/>
          </a:xfrm>
        </p:spPr>
        <p:txBody>
          <a:bodyPr>
            <a:normAutofit lnSpcReduction="10000"/>
          </a:bodyPr>
          <a:lstStyle/>
          <a:p>
            <a:pPr marL="0" indent="0" algn="just">
              <a:buNone/>
            </a:pPr>
            <a:endParaRPr lang="en-GB" sz="3600" dirty="0"/>
          </a:p>
          <a:p>
            <a:pPr marL="0" indent="0" algn="just">
              <a:buNone/>
            </a:pPr>
            <a:r>
              <a:rPr lang="en-GB" sz="4000" dirty="0"/>
              <a:t>Putting in place a Power of Attorney can give you peace of mind that someone you trust is in charge of your affairs</a:t>
            </a:r>
          </a:p>
          <a:p>
            <a:pPr marL="0" indent="0" algn="just">
              <a:buNone/>
            </a:pPr>
            <a:r>
              <a:rPr lang="en-GB" sz="4000"/>
              <a:t>                                                       </a:t>
            </a:r>
            <a:r>
              <a:rPr lang="en-GB" sz="1400"/>
              <a:t>www.nhs.uk</a:t>
            </a:r>
            <a:endParaRPr lang="en-GB" sz="4000" dirty="0"/>
          </a:p>
          <a:p>
            <a:pPr marL="0" indent="0" algn="just">
              <a:buNone/>
            </a:pPr>
            <a:endParaRPr lang="en-GB" dirty="0"/>
          </a:p>
          <a:p>
            <a:pPr marL="0" indent="0" algn="just">
              <a:buNone/>
            </a:pPr>
            <a:endParaRPr lang="en-GB" dirty="0"/>
          </a:p>
        </p:txBody>
      </p:sp>
    </p:spTree>
    <p:extLst>
      <p:ext uri="{BB962C8B-B14F-4D97-AF65-F5344CB8AC3E}">
        <p14:creationId xmlns:p14="http://schemas.microsoft.com/office/powerpoint/2010/main" val="3664727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5BBC0-E588-4A55-9910-7C589B1E3D49}"/>
              </a:ext>
            </a:extLst>
          </p:cNvPr>
          <p:cNvSpPr>
            <a:spLocks noGrp="1"/>
          </p:cNvSpPr>
          <p:nvPr>
            <p:ph type="title"/>
          </p:nvPr>
        </p:nvSpPr>
        <p:spPr/>
        <p:txBody>
          <a:bodyPr/>
          <a:lstStyle/>
          <a:p>
            <a:r>
              <a:rPr lang="en-GB" b="1" dirty="0"/>
              <a:t>POWER OF ATTORNEY </a:t>
            </a:r>
          </a:p>
        </p:txBody>
      </p:sp>
      <p:sp>
        <p:nvSpPr>
          <p:cNvPr id="3" name="Content Placeholder 2">
            <a:extLst>
              <a:ext uri="{FF2B5EF4-FFF2-40B4-BE49-F238E27FC236}">
                <a16:creationId xmlns:a16="http://schemas.microsoft.com/office/drawing/2014/main" id="{77F4F7C9-B023-49C3-AFD6-81F18442C467}"/>
              </a:ext>
            </a:extLst>
          </p:cNvPr>
          <p:cNvSpPr>
            <a:spLocks noGrp="1"/>
          </p:cNvSpPr>
          <p:nvPr>
            <p:ph idx="1"/>
          </p:nvPr>
        </p:nvSpPr>
        <p:spPr/>
        <p:txBody>
          <a:bodyPr>
            <a:normAutofit/>
          </a:bodyPr>
          <a:lstStyle/>
          <a:p>
            <a:pPr marL="0" indent="0">
              <a:buNone/>
            </a:pPr>
            <a:r>
              <a:rPr lang="en-GB" sz="4000" b="1" i="1" dirty="0"/>
              <a:t>2 Types:</a:t>
            </a:r>
          </a:p>
          <a:p>
            <a:pPr marL="0" indent="0">
              <a:buNone/>
            </a:pPr>
            <a:r>
              <a:rPr lang="en-GB" sz="4000" dirty="0"/>
              <a:t>   -  Enduring Power of Attorney</a:t>
            </a:r>
          </a:p>
          <a:p>
            <a:pPr marL="0" indent="0">
              <a:buNone/>
            </a:pPr>
            <a:r>
              <a:rPr lang="en-GB" sz="4000" dirty="0"/>
              <a:t>   -  Lasting Power of Attorney</a:t>
            </a:r>
          </a:p>
        </p:txBody>
      </p:sp>
    </p:spTree>
    <p:extLst>
      <p:ext uri="{BB962C8B-B14F-4D97-AF65-F5344CB8AC3E}">
        <p14:creationId xmlns:p14="http://schemas.microsoft.com/office/powerpoint/2010/main" val="2964126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4E6EC-00F6-43FE-9EBC-3099B2FBF0E9}"/>
              </a:ext>
            </a:extLst>
          </p:cNvPr>
          <p:cNvSpPr>
            <a:spLocks noGrp="1"/>
          </p:cNvSpPr>
          <p:nvPr>
            <p:ph type="title"/>
          </p:nvPr>
        </p:nvSpPr>
        <p:spPr/>
        <p:txBody>
          <a:bodyPr/>
          <a:lstStyle/>
          <a:p>
            <a:r>
              <a:rPr lang="en-GB" b="1" dirty="0"/>
              <a:t>Enduring Power of Attorney (EPA)</a:t>
            </a:r>
          </a:p>
        </p:txBody>
      </p:sp>
      <p:sp>
        <p:nvSpPr>
          <p:cNvPr id="3" name="Content Placeholder 2">
            <a:extLst>
              <a:ext uri="{FF2B5EF4-FFF2-40B4-BE49-F238E27FC236}">
                <a16:creationId xmlns:a16="http://schemas.microsoft.com/office/drawing/2014/main" id="{6BA3B00F-7123-4B2C-AE30-050B9B0F8C76}"/>
              </a:ext>
            </a:extLst>
          </p:cNvPr>
          <p:cNvSpPr>
            <a:spLocks noGrp="1"/>
          </p:cNvSpPr>
          <p:nvPr>
            <p:ph idx="1"/>
          </p:nvPr>
        </p:nvSpPr>
        <p:spPr>
          <a:xfrm>
            <a:off x="1066800" y="2103120"/>
            <a:ext cx="10058400" cy="4112286"/>
          </a:xfrm>
        </p:spPr>
        <p:txBody>
          <a:bodyPr>
            <a:noAutofit/>
          </a:bodyPr>
          <a:lstStyle/>
          <a:p>
            <a:r>
              <a:rPr lang="en-GB" sz="3600" dirty="0"/>
              <a:t>It is no longer possible to make an EPA, but an EPA made before 2007 remains valid.</a:t>
            </a:r>
          </a:p>
          <a:p>
            <a:endParaRPr lang="en-GB" sz="1200" dirty="0"/>
          </a:p>
          <a:p>
            <a:r>
              <a:rPr lang="en-GB" sz="3600" dirty="0"/>
              <a:t>An EPA deals </a:t>
            </a:r>
            <a:r>
              <a:rPr lang="en-GB" sz="3600" u="sng" dirty="0"/>
              <a:t>only with property and financial affairs, </a:t>
            </a:r>
            <a:r>
              <a:rPr lang="en-GB" sz="3600" dirty="0"/>
              <a:t>not with personal welfare issues.                                                     </a:t>
            </a:r>
          </a:p>
          <a:p>
            <a:pPr marL="0" indent="0">
              <a:buNone/>
            </a:pPr>
            <a:r>
              <a:rPr lang="en-GB" sz="3600" dirty="0"/>
              <a:t>										</a:t>
            </a:r>
            <a:r>
              <a:rPr lang="en-GB" sz="1400" dirty="0"/>
              <a:t>GOV.UK</a:t>
            </a:r>
          </a:p>
          <a:p>
            <a:pPr marL="0" indent="0">
              <a:buNone/>
            </a:pPr>
            <a:endParaRPr lang="en-GB" sz="1400" dirty="0"/>
          </a:p>
          <a:p>
            <a:endParaRPr lang="en-GB" sz="3600" dirty="0"/>
          </a:p>
        </p:txBody>
      </p:sp>
    </p:spTree>
    <p:extLst>
      <p:ext uri="{BB962C8B-B14F-4D97-AF65-F5344CB8AC3E}">
        <p14:creationId xmlns:p14="http://schemas.microsoft.com/office/powerpoint/2010/main" val="2111507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38105-7D2B-40C6-8F6D-799E7C2948BD}"/>
              </a:ext>
            </a:extLst>
          </p:cNvPr>
          <p:cNvSpPr>
            <a:spLocks noGrp="1"/>
          </p:cNvSpPr>
          <p:nvPr>
            <p:ph type="title"/>
          </p:nvPr>
        </p:nvSpPr>
        <p:spPr/>
        <p:txBody>
          <a:bodyPr/>
          <a:lstStyle/>
          <a:p>
            <a:r>
              <a:rPr lang="en-GB" b="1" dirty="0"/>
              <a:t>Lasting Power of Attorney (LPA)</a:t>
            </a:r>
          </a:p>
        </p:txBody>
      </p:sp>
      <p:sp>
        <p:nvSpPr>
          <p:cNvPr id="3" name="Content Placeholder 2">
            <a:extLst>
              <a:ext uri="{FF2B5EF4-FFF2-40B4-BE49-F238E27FC236}">
                <a16:creationId xmlns:a16="http://schemas.microsoft.com/office/drawing/2014/main" id="{2A938D55-3B0B-45EB-92BA-473E431460D4}"/>
              </a:ext>
            </a:extLst>
          </p:cNvPr>
          <p:cNvSpPr>
            <a:spLocks noGrp="1"/>
          </p:cNvSpPr>
          <p:nvPr>
            <p:ph idx="1"/>
          </p:nvPr>
        </p:nvSpPr>
        <p:spPr/>
        <p:txBody>
          <a:bodyPr>
            <a:noAutofit/>
          </a:bodyPr>
          <a:lstStyle/>
          <a:p>
            <a:endParaRPr lang="en-GB" sz="3600" dirty="0"/>
          </a:p>
          <a:p>
            <a:pPr marL="0" indent="0">
              <a:buNone/>
            </a:pPr>
            <a:r>
              <a:rPr lang="en-GB" sz="3600" dirty="0"/>
              <a:t>        – came into force in October 2007</a:t>
            </a:r>
          </a:p>
          <a:p>
            <a:pPr marL="0" indent="0">
              <a:buNone/>
            </a:pPr>
            <a:endParaRPr lang="en-GB" sz="3600" dirty="0"/>
          </a:p>
          <a:p>
            <a:endParaRPr lang="en-GB" sz="3600" dirty="0"/>
          </a:p>
        </p:txBody>
      </p:sp>
    </p:spTree>
    <p:extLst>
      <p:ext uri="{BB962C8B-B14F-4D97-AF65-F5344CB8AC3E}">
        <p14:creationId xmlns:p14="http://schemas.microsoft.com/office/powerpoint/2010/main" val="1484825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E767A-7F59-4607-BC52-02466B6B5CF9}"/>
              </a:ext>
            </a:extLst>
          </p:cNvPr>
          <p:cNvSpPr>
            <a:spLocks noGrp="1"/>
          </p:cNvSpPr>
          <p:nvPr>
            <p:ph type="title"/>
          </p:nvPr>
        </p:nvSpPr>
        <p:spPr/>
        <p:txBody>
          <a:bodyPr/>
          <a:lstStyle/>
          <a:p>
            <a:r>
              <a:rPr lang="en-GB" b="1" dirty="0"/>
              <a:t>Lasting Power of Attorney (LPA)</a:t>
            </a:r>
          </a:p>
        </p:txBody>
      </p:sp>
      <p:sp>
        <p:nvSpPr>
          <p:cNvPr id="3" name="Content Placeholder 2">
            <a:extLst>
              <a:ext uri="{FF2B5EF4-FFF2-40B4-BE49-F238E27FC236}">
                <a16:creationId xmlns:a16="http://schemas.microsoft.com/office/drawing/2014/main" id="{69A42D3C-249B-47E6-8D3A-7DCCB5E6D46C}"/>
              </a:ext>
            </a:extLst>
          </p:cNvPr>
          <p:cNvSpPr>
            <a:spLocks noGrp="1"/>
          </p:cNvSpPr>
          <p:nvPr>
            <p:ph idx="1"/>
          </p:nvPr>
        </p:nvSpPr>
        <p:spPr>
          <a:xfrm>
            <a:off x="1066800" y="2103120"/>
            <a:ext cx="10058400" cy="4112286"/>
          </a:xfrm>
        </p:spPr>
        <p:txBody>
          <a:bodyPr>
            <a:normAutofit lnSpcReduction="10000"/>
          </a:bodyPr>
          <a:lstStyle/>
          <a:p>
            <a:pPr algn="just"/>
            <a:r>
              <a:rPr lang="en-GB" sz="2800" dirty="0"/>
              <a:t>A legal document that lets you (the ‘donor’) appoint one or more people (‘attorneys’) to help you make decisions or to make decisions on your behalf</a:t>
            </a:r>
          </a:p>
          <a:p>
            <a:pPr algn="just"/>
            <a:endParaRPr lang="en-GB" sz="2800" dirty="0"/>
          </a:p>
          <a:p>
            <a:pPr algn="just"/>
            <a:r>
              <a:rPr lang="en-GB" sz="2800" dirty="0"/>
              <a:t>Gives you more control over what happens to you if you have an accident or an illness and cannot make your own decisions (</a:t>
            </a:r>
            <a:r>
              <a:rPr lang="en-GB" sz="2800" dirty="0" err="1"/>
              <a:t>ie</a:t>
            </a:r>
            <a:r>
              <a:rPr lang="en-GB" sz="2800" dirty="0"/>
              <a:t> you ‘lack mental capacity’)</a:t>
            </a:r>
          </a:p>
          <a:p>
            <a:pPr marL="0" indent="0" algn="just">
              <a:buNone/>
            </a:pPr>
            <a:r>
              <a:rPr lang="en-GB" sz="2800" dirty="0"/>
              <a:t> 									</a:t>
            </a:r>
            <a:r>
              <a:rPr lang="en-GB" sz="1400" dirty="0"/>
              <a:t>GOV.UK</a:t>
            </a:r>
          </a:p>
          <a:p>
            <a:pPr marL="0" indent="0" algn="just">
              <a:buNone/>
            </a:pPr>
            <a:endParaRPr lang="en-GB" sz="1400" dirty="0"/>
          </a:p>
          <a:p>
            <a:pPr marL="0" indent="0" algn="just">
              <a:buNone/>
            </a:pPr>
            <a:endParaRPr lang="en-GB" sz="1400" dirty="0"/>
          </a:p>
          <a:p>
            <a:pPr lvl="8" algn="just"/>
            <a:endParaRPr lang="en-GB" sz="2700" dirty="0"/>
          </a:p>
        </p:txBody>
      </p:sp>
    </p:spTree>
    <p:extLst>
      <p:ext uri="{BB962C8B-B14F-4D97-AF65-F5344CB8AC3E}">
        <p14:creationId xmlns:p14="http://schemas.microsoft.com/office/powerpoint/2010/main" val="1011277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D93D1-8F54-4B87-9985-9710AB0057BD}"/>
              </a:ext>
            </a:extLst>
          </p:cNvPr>
          <p:cNvSpPr>
            <a:spLocks noGrp="1"/>
          </p:cNvSpPr>
          <p:nvPr>
            <p:ph type="title"/>
          </p:nvPr>
        </p:nvSpPr>
        <p:spPr/>
        <p:txBody>
          <a:bodyPr/>
          <a:lstStyle/>
          <a:p>
            <a:r>
              <a:rPr lang="en-GB" b="1" u="sng" dirty="0"/>
              <a:t>Lasting Power of Attorney (LPA): 2 Types</a:t>
            </a:r>
          </a:p>
        </p:txBody>
      </p:sp>
      <p:sp>
        <p:nvSpPr>
          <p:cNvPr id="3" name="Content Placeholder 2">
            <a:extLst>
              <a:ext uri="{FF2B5EF4-FFF2-40B4-BE49-F238E27FC236}">
                <a16:creationId xmlns:a16="http://schemas.microsoft.com/office/drawing/2014/main" id="{AAE3A587-799C-4652-9539-FAE12051BDC9}"/>
              </a:ext>
            </a:extLst>
          </p:cNvPr>
          <p:cNvSpPr>
            <a:spLocks noGrp="1"/>
          </p:cNvSpPr>
          <p:nvPr>
            <p:ph idx="1"/>
          </p:nvPr>
        </p:nvSpPr>
        <p:spPr/>
        <p:txBody>
          <a:bodyPr>
            <a:normAutofit fontScale="92500"/>
          </a:bodyPr>
          <a:lstStyle/>
          <a:p>
            <a:r>
              <a:rPr lang="en-GB" sz="4000" dirty="0"/>
              <a:t>Health and welfare</a:t>
            </a:r>
          </a:p>
          <a:p>
            <a:endParaRPr lang="en-GB" sz="4000" dirty="0"/>
          </a:p>
          <a:p>
            <a:r>
              <a:rPr lang="en-GB" sz="4000" dirty="0"/>
              <a:t>Property and financial affairs</a:t>
            </a:r>
          </a:p>
          <a:p>
            <a:endParaRPr lang="en-GB" sz="4000" dirty="0"/>
          </a:p>
          <a:p>
            <a:pPr marL="0" indent="0">
              <a:buNone/>
            </a:pPr>
            <a:r>
              <a:rPr lang="en-GB" sz="4000" dirty="0"/>
              <a:t>You can choose to make one type or both</a:t>
            </a:r>
          </a:p>
        </p:txBody>
      </p:sp>
    </p:spTree>
    <p:extLst>
      <p:ext uri="{BB962C8B-B14F-4D97-AF65-F5344CB8AC3E}">
        <p14:creationId xmlns:p14="http://schemas.microsoft.com/office/powerpoint/2010/main" val="1075293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0B83-F6FF-49C3-8BE6-E8831D3A0679}"/>
              </a:ext>
            </a:extLst>
          </p:cNvPr>
          <p:cNvSpPr>
            <a:spLocks noGrp="1"/>
          </p:cNvSpPr>
          <p:nvPr>
            <p:ph type="title"/>
          </p:nvPr>
        </p:nvSpPr>
        <p:spPr>
          <a:xfrm>
            <a:off x="541867" y="642594"/>
            <a:ext cx="11176000" cy="1371600"/>
          </a:xfrm>
        </p:spPr>
        <p:txBody>
          <a:bodyPr/>
          <a:lstStyle/>
          <a:p>
            <a:r>
              <a:rPr lang="en-GB" b="1" u="sng" dirty="0"/>
              <a:t>Health and</a:t>
            </a:r>
            <a:r>
              <a:rPr lang="en-GB" sz="4000" b="1" u="sng" dirty="0"/>
              <a:t> welfare lasting Power of Attorney </a:t>
            </a:r>
          </a:p>
        </p:txBody>
      </p:sp>
      <p:sp>
        <p:nvSpPr>
          <p:cNvPr id="3" name="Content Placeholder 2">
            <a:extLst>
              <a:ext uri="{FF2B5EF4-FFF2-40B4-BE49-F238E27FC236}">
                <a16:creationId xmlns:a16="http://schemas.microsoft.com/office/drawing/2014/main" id="{ED15D362-AD7B-439D-8001-BBA9E924569D}"/>
              </a:ext>
            </a:extLst>
          </p:cNvPr>
          <p:cNvSpPr>
            <a:spLocks noGrp="1"/>
          </p:cNvSpPr>
          <p:nvPr>
            <p:ph idx="1"/>
          </p:nvPr>
        </p:nvSpPr>
        <p:spPr/>
        <p:txBody>
          <a:bodyPr>
            <a:normAutofit fontScale="85000" lnSpcReduction="20000"/>
          </a:bodyPr>
          <a:lstStyle/>
          <a:p>
            <a:pPr marL="0" indent="0">
              <a:buNone/>
            </a:pPr>
            <a:r>
              <a:rPr lang="en-GB" sz="2800" dirty="0"/>
              <a:t>Use this LPA to give an attorney the power to make decisions about things like: </a:t>
            </a:r>
          </a:p>
          <a:p>
            <a:r>
              <a:rPr lang="en-GB" sz="2800" dirty="0"/>
              <a:t>Where the person is to live</a:t>
            </a:r>
          </a:p>
          <a:p>
            <a:r>
              <a:rPr lang="en-GB" sz="2800" dirty="0"/>
              <a:t>Whether a care home/nursing home is best for them, which one</a:t>
            </a:r>
          </a:p>
          <a:p>
            <a:r>
              <a:rPr lang="en-GB" sz="2800" dirty="0"/>
              <a:t>Whether the person can continue to live at home with help from social services</a:t>
            </a:r>
          </a:p>
          <a:p>
            <a:r>
              <a:rPr lang="en-GB" sz="2800" dirty="0"/>
              <a:t>Healthcare treatment</a:t>
            </a:r>
          </a:p>
          <a:p>
            <a:r>
              <a:rPr lang="en-GB" sz="2800" dirty="0"/>
              <a:t>Life-sustaining treatment</a:t>
            </a:r>
          </a:p>
          <a:p>
            <a:pPr marL="0" indent="0">
              <a:buNone/>
            </a:pPr>
            <a:r>
              <a:rPr lang="en-GB" sz="2200" b="1" i="1" dirty="0"/>
              <a:t>It can only be used when you are unable to make your own decisions</a:t>
            </a:r>
          </a:p>
          <a:p>
            <a:pPr marL="0" indent="0">
              <a:buNone/>
            </a:pPr>
            <a:endParaRPr lang="en-GB" dirty="0"/>
          </a:p>
        </p:txBody>
      </p:sp>
    </p:spTree>
    <p:extLst>
      <p:ext uri="{BB962C8B-B14F-4D97-AF65-F5344CB8AC3E}">
        <p14:creationId xmlns:p14="http://schemas.microsoft.com/office/powerpoint/2010/main" val="287518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38B7A-E6F5-4EEA-9B6D-490D52D41EE0}"/>
              </a:ext>
            </a:extLst>
          </p:cNvPr>
          <p:cNvSpPr>
            <a:spLocks noGrp="1"/>
          </p:cNvSpPr>
          <p:nvPr>
            <p:ph type="title"/>
          </p:nvPr>
        </p:nvSpPr>
        <p:spPr>
          <a:xfrm>
            <a:off x="846667" y="384313"/>
            <a:ext cx="10651066" cy="1629881"/>
          </a:xfrm>
        </p:spPr>
        <p:txBody>
          <a:bodyPr/>
          <a:lstStyle/>
          <a:p>
            <a:r>
              <a:rPr lang="en-GB" b="1" u="sng" dirty="0"/>
              <a:t>Who can be your Power of Attorney(POA)</a:t>
            </a:r>
          </a:p>
        </p:txBody>
      </p:sp>
      <p:sp>
        <p:nvSpPr>
          <p:cNvPr id="3" name="Content Placeholder 2">
            <a:extLst>
              <a:ext uri="{FF2B5EF4-FFF2-40B4-BE49-F238E27FC236}">
                <a16:creationId xmlns:a16="http://schemas.microsoft.com/office/drawing/2014/main" id="{4B28A493-7AD8-4CDA-BA91-5A783BA9421D}"/>
              </a:ext>
            </a:extLst>
          </p:cNvPr>
          <p:cNvSpPr>
            <a:spLocks noGrp="1"/>
          </p:cNvSpPr>
          <p:nvPr>
            <p:ph idx="1"/>
          </p:nvPr>
        </p:nvSpPr>
        <p:spPr>
          <a:xfrm>
            <a:off x="1066800" y="1794933"/>
            <a:ext cx="10058400" cy="4678754"/>
          </a:xfrm>
        </p:spPr>
        <p:txBody>
          <a:bodyPr>
            <a:noAutofit/>
          </a:bodyPr>
          <a:lstStyle/>
          <a:p>
            <a:pPr marL="0" indent="0">
              <a:buNone/>
            </a:pPr>
            <a:r>
              <a:rPr lang="en-GB" sz="2400" dirty="0"/>
              <a:t>Your attorney needs to be 18 years or over. They can be;</a:t>
            </a:r>
          </a:p>
          <a:p>
            <a:r>
              <a:rPr lang="en-GB" sz="2400" dirty="0"/>
              <a:t>A Sister</a:t>
            </a:r>
          </a:p>
          <a:p>
            <a:r>
              <a:rPr lang="en-GB" sz="2400" dirty="0"/>
              <a:t>A Relative</a:t>
            </a:r>
          </a:p>
          <a:p>
            <a:r>
              <a:rPr lang="en-GB" sz="2400" dirty="0"/>
              <a:t>A Friend		</a:t>
            </a:r>
          </a:p>
          <a:p>
            <a:r>
              <a:rPr lang="en-GB" sz="2400" dirty="0"/>
              <a:t>A Professional, </a:t>
            </a:r>
            <a:r>
              <a:rPr lang="en-GB" sz="2400" dirty="0" err="1"/>
              <a:t>eg.</a:t>
            </a:r>
            <a:r>
              <a:rPr lang="en-GB" sz="2400" dirty="0"/>
              <a:t> a solicitor</a:t>
            </a:r>
          </a:p>
          <a:p>
            <a:pPr marL="0" indent="0">
              <a:buNone/>
            </a:pPr>
            <a:endParaRPr lang="en-GB" sz="800" dirty="0"/>
          </a:p>
          <a:p>
            <a:pPr marL="0" indent="0">
              <a:buNone/>
            </a:pPr>
            <a:r>
              <a:rPr lang="en-GB" sz="2400" dirty="0"/>
              <a:t>You must appoint someone who has the mental capacity to make their own decisions.</a:t>
            </a:r>
          </a:p>
          <a:p>
            <a:pPr marL="0" indent="0">
              <a:buNone/>
            </a:pPr>
            <a:r>
              <a:rPr lang="en-GB" sz="2400" dirty="0"/>
              <a:t>Your attorney does not need to live in the UK or be a UK citizen.                                                                 						</a:t>
            </a:r>
            <a:r>
              <a:rPr lang="en-GB" sz="1400" dirty="0">
                <a:hlinkClick r:id="rId2"/>
              </a:rPr>
              <a:t>https://www.gov.uk/power-of-attorney/choose</a:t>
            </a:r>
            <a:endParaRPr lang="en-GB" sz="1400" dirty="0"/>
          </a:p>
          <a:p>
            <a:pPr marL="0" indent="0">
              <a:buNone/>
            </a:pPr>
            <a:endParaRPr lang="en-GB" sz="2400" dirty="0"/>
          </a:p>
        </p:txBody>
      </p:sp>
    </p:spTree>
    <p:extLst>
      <p:ext uri="{BB962C8B-B14F-4D97-AF65-F5344CB8AC3E}">
        <p14:creationId xmlns:p14="http://schemas.microsoft.com/office/powerpoint/2010/main" val="758796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6BDF2-96EA-4B60-BC3F-C4DD982B9DF2}"/>
              </a:ext>
            </a:extLst>
          </p:cNvPr>
          <p:cNvSpPr>
            <a:spLocks noGrp="1"/>
          </p:cNvSpPr>
          <p:nvPr>
            <p:ph type="title"/>
          </p:nvPr>
        </p:nvSpPr>
        <p:spPr>
          <a:xfrm>
            <a:off x="1066800" y="642594"/>
            <a:ext cx="10058400" cy="1027180"/>
          </a:xfrm>
        </p:spPr>
        <p:txBody>
          <a:bodyPr>
            <a:normAutofit/>
          </a:bodyPr>
          <a:lstStyle/>
          <a:p>
            <a:pPr algn="ctr"/>
            <a:r>
              <a:rPr lang="en-GB" sz="4400" b="1" dirty="0">
                <a:latin typeface="Times New Roman" panose="02020603050405020304" pitchFamily="18" charset="0"/>
                <a:cs typeface="Times New Roman" panose="02020603050405020304" pitchFamily="18" charset="0"/>
              </a:rPr>
              <a:t>Consent</a:t>
            </a:r>
          </a:p>
        </p:txBody>
      </p:sp>
      <p:sp>
        <p:nvSpPr>
          <p:cNvPr id="3" name="Content Placeholder 2">
            <a:extLst>
              <a:ext uri="{FF2B5EF4-FFF2-40B4-BE49-F238E27FC236}">
                <a16:creationId xmlns:a16="http://schemas.microsoft.com/office/drawing/2014/main" id="{CAF36139-D9A0-456E-A2C3-060EE50829B9}"/>
              </a:ext>
            </a:extLst>
          </p:cNvPr>
          <p:cNvSpPr>
            <a:spLocks noGrp="1"/>
          </p:cNvSpPr>
          <p:nvPr>
            <p:ph idx="1"/>
          </p:nvPr>
        </p:nvSpPr>
        <p:spPr>
          <a:xfrm>
            <a:off x="1066800" y="1669774"/>
            <a:ext cx="10058400" cy="4282970"/>
          </a:xfrm>
        </p:spPr>
        <p:txBody>
          <a:bodyPr>
            <a:normAutofit lnSpcReduction="10000"/>
          </a:bodyPr>
          <a:lstStyle/>
          <a:p>
            <a:pPr marL="0" indent="0" algn="just">
              <a:buNone/>
            </a:pPr>
            <a:endParaRPr lang="en-GB" sz="3200" dirty="0">
              <a:latin typeface="Times New Roman" panose="02020603050405020304" pitchFamily="18" charset="0"/>
              <a:cs typeface="Times New Roman" panose="02020603050405020304" pitchFamily="18" charset="0"/>
            </a:endParaRPr>
          </a:p>
          <a:p>
            <a:pPr marL="0" indent="0" algn="just">
              <a:buNone/>
            </a:pPr>
            <a:r>
              <a:rPr lang="en-GB" sz="4400" dirty="0">
                <a:latin typeface="Times New Roman" panose="02020603050405020304" pitchFamily="18" charset="0"/>
                <a:cs typeface="Times New Roman" panose="02020603050405020304" pitchFamily="18" charset="0"/>
              </a:rPr>
              <a:t>Consent must be obtained before starting any treatment or physical investigation or before providing personal care for a patient.</a:t>
            </a:r>
          </a:p>
          <a:p>
            <a:pPr algn="just"/>
            <a:endParaRPr lang="en-GB" sz="3200" dirty="0">
              <a:latin typeface="Times New Roman" panose="02020603050405020304" pitchFamily="18" charset="0"/>
              <a:cs typeface="Times New Roman" panose="02020603050405020304" pitchFamily="18" charset="0"/>
            </a:endParaRPr>
          </a:p>
          <a:p>
            <a:pPr algn="just"/>
            <a:endParaRPr lang="en-GB" sz="3200" dirty="0">
              <a:latin typeface="Times New Roman" panose="02020603050405020304" pitchFamily="18" charset="0"/>
              <a:cs typeface="Times New Roman" panose="02020603050405020304" pitchFamily="18" charset="0"/>
            </a:endParaRPr>
          </a:p>
          <a:p>
            <a:pPr marL="0" indent="0" algn="just">
              <a:buNone/>
            </a:pPr>
            <a:r>
              <a:rPr lang="en-GB" dirty="0">
                <a:latin typeface="Times New Roman" panose="02020603050405020304" pitchFamily="18" charset="0"/>
                <a:cs typeface="Times New Roman" panose="02020603050405020304" pitchFamily="18" charset="0"/>
              </a:rPr>
              <a:t> 									GOV.UK</a:t>
            </a:r>
          </a:p>
          <a:p>
            <a:pPr algn="just"/>
            <a:endParaRPr lang="en-GB" dirty="0">
              <a:latin typeface="Times New Roman" panose="02020603050405020304" pitchFamily="18" charset="0"/>
              <a:cs typeface="Times New Roman" panose="02020603050405020304" pitchFamily="18" charset="0"/>
            </a:endParaRPr>
          </a:p>
          <a:p>
            <a:pPr algn="just"/>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5866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C6ACA-E939-4B24-A340-6934C9015568}"/>
              </a:ext>
            </a:extLst>
          </p:cNvPr>
          <p:cNvSpPr>
            <a:spLocks noGrp="1"/>
          </p:cNvSpPr>
          <p:nvPr>
            <p:ph type="title"/>
          </p:nvPr>
        </p:nvSpPr>
        <p:spPr/>
        <p:txBody>
          <a:bodyPr/>
          <a:lstStyle/>
          <a:p>
            <a:r>
              <a:rPr lang="en-GB" b="1" dirty="0"/>
              <a:t>When choosing an attorney, consider…</a:t>
            </a:r>
          </a:p>
        </p:txBody>
      </p:sp>
      <p:sp>
        <p:nvSpPr>
          <p:cNvPr id="3" name="Content Placeholder 2">
            <a:extLst>
              <a:ext uri="{FF2B5EF4-FFF2-40B4-BE49-F238E27FC236}">
                <a16:creationId xmlns:a16="http://schemas.microsoft.com/office/drawing/2014/main" id="{44464958-23EB-4C05-B94D-2584C0604A29}"/>
              </a:ext>
            </a:extLst>
          </p:cNvPr>
          <p:cNvSpPr>
            <a:spLocks noGrp="1"/>
          </p:cNvSpPr>
          <p:nvPr>
            <p:ph idx="1"/>
          </p:nvPr>
        </p:nvSpPr>
        <p:spPr>
          <a:xfrm>
            <a:off x="1066800" y="2103120"/>
            <a:ext cx="10058400" cy="4297680"/>
          </a:xfrm>
        </p:spPr>
        <p:txBody>
          <a:bodyPr>
            <a:noAutofit/>
          </a:bodyPr>
          <a:lstStyle/>
          <a:p>
            <a:r>
              <a:rPr lang="en-GB" sz="3200" dirty="0"/>
              <a:t>How well you know them</a:t>
            </a:r>
          </a:p>
          <a:p>
            <a:r>
              <a:rPr lang="en-GB" sz="3200" dirty="0"/>
              <a:t>If you trust them to make decisions in your best interests</a:t>
            </a:r>
          </a:p>
          <a:p>
            <a:r>
              <a:rPr lang="en-GB" sz="3200" dirty="0"/>
              <a:t>How happy they will be to make decisions for you</a:t>
            </a:r>
          </a:p>
          <a:p>
            <a:pPr marL="0" indent="0">
              <a:buNone/>
            </a:pPr>
            <a:r>
              <a:rPr lang="en-GB" sz="3200" dirty="0"/>
              <a:t>						</a:t>
            </a:r>
            <a:r>
              <a:rPr lang="en-GB" sz="3200" dirty="0">
                <a:hlinkClick r:id="rId2"/>
              </a:rPr>
              <a:t> </a:t>
            </a:r>
            <a:r>
              <a:rPr lang="en-GB" sz="1400" dirty="0">
                <a:hlinkClick r:id="rId2"/>
              </a:rPr>
              <a:t>https://www.gov.uk/power-of-attorney/choose</a:t>
            </a:r>
            <a:endParaRPr lang="en-GB" sz="1400" dirty="0"/>
          </a:p>
        </p:txBody>
      </p:sp>
    </p:spTree>
    <p:extLst>
      <p:ext uri="{BB962C8B-B14F-4D97-AF65-F5344CB8AC3E}">
        <p14:creationId xmlns:p14="http://schemas.microsoft.com/office/powerpoint/2010/main" val="2496720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E942-F6E3-4BE4-9082-79F94F7808E0}"/>
              </a:ext>
            </a:extLst>
          </p:cNvPr>
          <p:cNvSpPr>
            <a:spLocks noGrp="1"/>
          </p:cNvSpPr>
          <p:nvPr>
            <p:ph type="title"/>
          </p:nvPr>
        </p:nvSpPr>
        <p:spPr/>
        <p:txBody>
          <a:bodyPr/>
          <a:lstStyle/>
          <a:p>
            <a:r>
              <a:rPr lang="en-GB" b="1" dirty="0"/>
              <a:t>Lasting Power of Attorney</a:t>
            </a:r>
          </a:p>
        </p:txBody>
      </p:sp>
      <p:sp>
        <p:nvSpPr>
          <p:cNvPr id="3" name="Content Placeholder 2">
            <a:extLst>
              <a:ext uri="{FF2B5EF4-FFF2-40B4-BE49-F238E27FC236}">
                <a16:creationId xmlns:a16="http://schemas.microsoft.com/office/drawing/2014/main" id="{97ADCA74-EE92-471A-9E85-667FAEA79C61}"/>
              </a:ext>
            </a:extLst>
          </p:cNvPr>
          <p:cNvSpPr>
            <a:spLocks noGrp="1"/>
          </p:cNvSpPr>
          <p:nvPr>
            <p:ph idx="1"/>
          </p:nvPr>
        </p:nvSpPr>
        <p:spPr>
          <a:xfrm>
            <a:off x="1066799" y="2116372"/>
            <a:ext cx="10316817" cy="3849624"/>
          </a:xfrm>
        </p:spPr>
        <p:txBody>
          <a:bodyPr>
            <a:normAutofit/>
          </a:bodyPr>
          <a:lstStyle/>
          <a:p>
            <a:r>
              <a:rPr lang="en-GB" sz="2800" dirty="0">
                <a:latin typeface="Times New Roman" panose="02020603050405020304" pitchFamily="18" charset="0"/>
                <a:cs typeface="Times New Roman" panose="02020603050405020304" pitchFamily="18" charset="0"/>
              </a:rPr>
              <a:t>You must have the mental capacity to appoint a LPA</a:t>
            </a:r>
          </a:p>
          <a:p>
            <a:endParaRPr lang="en-GB" sz="2800" dirty="0">
              <a:latin typeface="Times New Roman" panose="02020603050405020304" pitchFamily="18" charset="0"/>
              <a:cs typeface="Times New Roman" panose="02020603050405020304" pitchFamily="18" charset="0"/>
            </a:endParaRPr>
          </a:p>
          <a:p>
            <a:r>
              <a:rPr lang="en-GB" sz="2800" dirty="0">
                <a:latin typeface="Times New Roman" panose="02020603050405020304" pitchFamily="18" charset="0"/>
                <a:cs typeface="Times New Roman" panose="02020603050405020304" pitchFamily="18" charset="0"/>
              </a:rPr>
              <a:t>You must appoint someone who has the mental capacity to make their own decisions</a:t>
            </a:r>
          </a:p>
          <a:p>
            <a:endParaRPr lang="en-GB" sz="2800" dirty="0">
              <a:latin typeface="Times New Roman" panose="02020603050405020304" pitchFamily="18" charset="0"/>
              <a:cs typeface="Times New Roman" panose="02020603050405020304" pitchFamily="18" charset="0"/>
            </a:endParaRPr>
          </a:p>
          <a:p>
            <a:pPr marL="0" indent="0">
              <a:buNone/>
            </a:pP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3806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4DA41-D44C-4D67-B4F0-38F95016A307}"/>
              </a:ext>
            </a:extLst>
          </p:cNvPr>
          <p:cNvSpPr>
            <a:spLocks noGrp="1"/>
          </p:cNvSpPr>
          <p:nvPr>
            <p:ph type="title"/>
          </p:nvPr>
        </p:nvSpPr>
        <p:spPr/>
        <p:txBody>
          <a:bodyPr/>
          <a:lstStyle/>
          <a:p>
            <a:r>
              <a:rPr lang="en-GB" b="1" dirty="0"/>
              <a:t>Making decisions for you</a:t>
            </a:r>
          </a:p>
        </p:txBody>
      </p:sp>
      <p:sp>
        <p:nvSpPr>
          <p:cNvPr id="3" name="Content Placeholder 2">
            <a:extLst>
              <a:ext uri="{FF2B5EF4-FFF2-40B4-BE49-F238E27FC236}">
                <a16:creationId xmlns:a16="http://schemas.microsoft.com/office/drawing/2014/main" id="{84E70F63-D9F5-4E99-BAB0-AF99ED0EAA5A}"/>
              </a:ext>
            </a:extLst>
          </p:cNvPr>
          <p:cNvSpPr>
            <a:spLocks noGrp="1"/>
          </p:cNvSpPr>
          <p:nvPr>
            <p:ph idx="1"/>
          </p:nvPr>
        </p:nvSpPr>
        <p:spPr>
          <a:xfrm>
            <a:off x="1066800" y="1603513"/>
            <a:ext cx="10058400" cy="4349231"/>
          </a:xfrm>
        </p:spPr>
        <p:txBody>
          <a:bodyPr>
            <a:normAutofit fontScale="92500" lnSpcReduction="20000"/>
          </a:bodyPr>
          <a:lstStyle/>
          <a:p>
            <a:pPr algn="just"/>
            <a:r>
              <a:rPr lang="en-GB" sz="3200" dirty="0">
                <a:latin typeface="Times New Roman" panose="02020603050405020304" pitchFamily="18" charset="0"/>
                <a:cs typeface="Times New Roman" panose="02020603050405020304" pitchFamily="18" charset="0"/>
              </a:rPr>
              <a:t>Although Attorneys can make decisions on your behalf, they cannot do as they please. They must always act in your best interests</a:t>
            </a:r>
          </a:p>
          <a:p>
            <a:pPr algn="just"/>
            <a:r>
              <a:rPr lang="en-GB" sz="3200" dirty="0">
                <a:latin typeface="Times New Roman" panose="02020603050405020304" pitchFamily="18" charset="0"/>
                <a:cs typeface="Times New Roman" panose="02020603050405020304" pitchFamily="18" charset="0"/>
              </a:rPr>
              <a:t>They must always follow the Mental Capacity Act’s 5 basic principles when working out whether and how to act on your behalf</a:t>
            </a:r>
          </a:p>
          <a:p>
            <a:pPr algn="just"/>
            <a:r>
              <a:rPr lang="en-GB" sz="3200" dirty="0">
                <a:latin typeface="Times New Roman" panose="02020603050405020304" pitchFamily="18" charset="0"/>
                <a:cs typeface="Times New Roman" panose="02020603050405020304" pitchFamily="18" charset="0"/>
              </a:rPr>
              <a:t>Attorneys can only make decisions that you have allowed them to make in your LPA. If your LPA is for health and care, they cannot make decisions about your money.</a:t>
            </a:r>
          </a:p>
          <a:p>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02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E1AED-C02A-4E2D-9101-B2ACAD1CFB01}"/>
              </a:ext>
            </a:extLst>
          </p:cNvPr>
          <p:cNvSpPr>
            <a:spLocks noGrp="1"/>
          </p:cNvSpPr>
          <p:nvPr>
            <p:ph type="title"/>
          </p:nvPr>
        </p:nvSpPr>
        <p:spPr>
          <a:xfrm>
            <a:off x="1066800" y="642594"/>
            <a:ext cx="10058400" cy="949139"/>
          </a:xfrm>
        </p:spPr>
        <p:txBody>
          <a:bodyPr/>
          <a:lstStyle/>
          <a:p>
            <a:pPr algn="ctr"/>
            <a:r>
              <a:rPr lang="en-GB" b="1" dirty="0"/>
              <a:t>Appointing Attorneys</a:t>
            </a:r>
          </a:p>
        </p:txBody>
      </p:sp>
      <p:sp>
        <p:nvSpPr>
          <p:cNvPr id="3" name="Content Placeholder 2">
            <a:extLst>
              <a:ext uri="{FF2B5EF4-FFF2-40B4-BE49-F238E27FC236}">
                <a16:creationId xmlns:a16="http://schemas.microsoft.com/office/drawing/2014/main" id="{68023929-7E60-4456-9A94-263DE7232FB4}"/>
              </a:ext>
            </a:extLst>
          </p:cNvPr>
          <p:cNvSpPr>
            <a:spLocks noGrp="1"/>
          </p:cNvSpPr>
          <p:nvPr>
            <p:ph idx="1"/>
          </p:nvPr>
        </p:nvSpPr>
        <p:spPr>
          <a:xfrm>
            <a:off x="1066800" y="1591733"/>
            <a:ext cx="10058400" cy="4758267"/>
          </a:xfrm>
        </p:spPr>
        <p:txBody>
          <a:bodyPr>
            <a:noAutofit/>
          </a:bodyPr>
          <a:lstStyle/>
          <a:p>
            <a:pPr marL="0" indent="0">
              <a:buNone/>
            </a:pPr>
            <a:r>
              <a:rPr lang="en-GB" sz="2400" dirty="0"/>
              <a:t>You can appoint just one attorney, or more than one attorney, to act: </a:t>
            </a:r>
          </a:p>
          <a:p>
            <a:pPr marL="0" indent="0">
              <a:buNone/>
            </a:pPr>
            <a:endParaRPr lang="en-GB" sz="2400" dirty="0"/>
          </a:p>
          <a:p>
            <a:r>
              <a:rPr lang="en-GB" sz="2400" b="1" dirty="0"/>
              <a:t>“jointly” </a:t>
            </a:r>
            <a:r>
              <a:rPr lang="en-GB" sz="2400" dirty="0"/>
              <a:t>– they must always make decisions together</a:t>
            </a:r>
          </a:p>
          <a:p>
            <a:pPr marL="0" indent="0">
              <a:buNone/>
            </a:pPr>
            <a:endParaRPr lang="en-GB" sz="2400" dirty="0"/>
          </a:p>
          <a:p>
            <a:r>
              <a:rPr lang="en-GB" sz="2400" dirty="0"/>
              <a:t>“</a:t>
            </a:r>
            <a:r>
              <a:rPr lang="en-GB" sz="2400" b="1" dirty="0"/>
              <a:t>jointly and severally”- </a:t>
            </a:r>
            <a:r>
              <a:rPr lang="en-GB" sz="2400" dirty="0"/>
              <a:t>they have to make some decisions together and some individually </a:t>
            </a:r>
          </a:p>
          <a:p>
            <a:pPr marL="0" indent="0">
              <a:buNone/>
            </a:pPr>
            <a:r>
              <a:rPr lang="en-GB" sz="1200" i="1" dirty="0"/>
              <a:t>																		                  </a:t>
            </a:r>
            <a:r>
              <a:rPr lang="en-GB" sz="1200" i="1" dirty="0">
                <a:hlinkClick r:id="rId2"/>
              </a:rPr>
              <a:t>www.nhs.uk</a:t>
            </a:r>
            <a:endParaRPr lang="en-GB" sz="1200" i="1" dirty="0"/>
          </a:p>
          <a:p>
            <a:pPr marL="0" indent="0">
              <a:buNone/>
            </a:pPr>
            <a:endParaRPr lang="en-GB" sz="1200" i="1" dirty="0"/>
          </a:p>
          <a:p>
            <a:pPr marL="0" indent="0">
              <a:buNone/>
            </a:pPr>
            <a:endParaRPr lang="en-GB" sz="1200" i="1" dirty="0"/>
          </a:p>
          <a:p>
            <a:pPr marL="0" indent="0">
              <a:buNone/>
            </a:pPr>
            <a:endParaRPr lang="en-GB" sz="1200" i="1" dirty="0"/>
          </a:p>
          <a:p>
            <a:pPr marL="0" indent="0">
              <a:buNone/>
            </a:pPr>
            <a:endParaRPr lang="en-GB" sz="800" i="1" dirty="0"/>
          </a:p>
        </p:txBody>
      </p:sp>
    </p:spTree>
    <p:extLst>
      <p:ext uri="{BB962C8B-B14F-4D97-AF65-F5344CB8AC3E}">
        <p14:creationId xmlns:p14="http://schemas.microsoft.com/office/powerpoint/2010/main" val="1986418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37CF1-CB74-4A4D-A6AC-F95E3FFF40EF}"/>
              </a:ext>
            </a:extLst>
          </p:cNvPr>
          <p:cNvSpPr>
            <a:spLocks noGrp="1"/>
          </p:cNvSpPr>
          <p:nvPr>
            <p:ph type="title"/>
          </p:nvPr>
        </p:nvSpPr>
        <p:spPr>
          <a:xfrm>
            <a:off x="1066800" y="397565"/>
            <a:ext cx="10058400" cy="636105"/>
          </a:xfrm>
        </p:spPr>
        <p:txBody>
          <a:bodyPr>
            <a:normAutofit fontScale="90000"/>
          </a:bodyPr>
          <a:lstStyle/>
          <a:p>
            <a:r>
              <a:rPr lang="en-GB" b="1" dirty="0"/>
              <a:t>Responsibilities of LPA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465357E-E634-4BB2-BFE0-6D311012280A}"/>
                  </a:ext>
                </a:extLst>
              </p:cNvPr>
              <p:cNvSpPr>
                <a:spLocks noGrp="1"/>
              </p:cNvSpPr>
              <p:nvPr>
                <p:ph idx="1"/>
              </p:nvPr>
            </p:nvSpPr>
            <p:spPr>
              <a:xfrm>
                <a:off x="1066800" y="1033671"/>
                <a:ext cx="10058400" cy="4919074"/>
              </a:xfrm>
            </p:spPr>
            <p:txBody>
              <a:bodyPr>
                <a:normAutofit fontScale="92500" lnSpcReduction="10000"/>
              </a:bodyPr>
              <a:lstStyle/>
              <a:p>
                <a:pPr marL="0" indent="0" algn="just">
                  <a:buNone/>
                </a:pPr>
                <a:endParaRPr lang="en-GB" sz="2400" dirty="0">
                  <a:latin typeface="Times New Roman" panose="02020603050405020304" pitchFamily="18" charset="0"/>
                  <a:cs typeface="Times New Roman" panose="02020603050405020304" pitchFamily="18" charset="0"/>
                </a:endParaRPr>
              </a:p>
              <a:p>
                <a:pPr marL="0" indent="0" algn="just">
                  <a:buNone/>
                </a:pPr>
                <a:r>
                  <a:rPr lang="en-GB" sz="240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en-GB" sz="2400" i="0" dirty="0" smtClean="0">
                        <a:latin typeface="Cambria Math" panose="02040503050406030204" pitchFamily="18" charset="0"/>
                        <a:cs typeface="Times New Roman" panose="02020603050405020304" pitchFamily="18" charset="0"/>
                      </a:rPr>
                      <m:t>They</m:t>
                    </m:r>
                    <m:r>
                      <a:rPr lang="en-GB" sz="2400" i="0" dirty="0" smtClean="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can</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only</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make</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decisions</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when</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the</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donor</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lacks</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capacity</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to</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make</m:t>
                    </m:r>
                    <m:r>
                      <a:rPr lang="en-GB" sz="2400" i="0" dirty="0">
                        <a:latin typeface="Cambria Math" panose="02040503050406030204" pitchFamily="18" charset="0"/>
                        <a:cs typeface="Times New Roman" panose="02020603050405020304" pitchFamily="18" charset="0"/>
                      </a:rPr>
                      <m:t> </m:t>
                    </m:r>
                    <m:r>
                      <m:rPr>
                        <m:sty m:val="p"/>
                      </m:rPr>
                      <a:rPr lang="en-GB" sz="2400" i="0" dirty="0" smtClean="0">
                        <a:latin typeface="Cambria Math" panose="02040503050406030204" pitchFamily="18" charset="0"/>
                        <a:cs typeface="Times New Roman" panose="02020603050405020304" pitchFamily="18" charset="0"/>
                      </a:rPr>
                      <m:t>them</m:t>
                    </m:r>
                  </m:oMath>
                </a14:m>
                <a:endParaRPr lang="en-GB" sz="2400" dirty="0">
                  <a:latin typeface="Times New Roman" panose="02020603050405020304" pitchFamily="18" charset="0"/>
                  <a:cs typeface="Times New Roman" panose="02020603050405020304" pitchFamily="18" charset="0"/>
                </a:endParaRPr>
              </a:p>
              <a:p>
                <a:pPr marL="0" indent="0" algn="just">
                  <a:buNone/>
                </a:pPr>
                <a:r>
                  <a:rPr lang="en-GB" sz="2400" dirty="0">
                    <a:latin typeface="Times New Roman" panose="02020603050405020304" pitchFamily="18" charset="0"/>
                    <a:cs typeface="Times New Roman" panose="02020603050405020304" pitchFamily="18" charset="0"/>
                  </a:rPr>
                  <a:t>* They must tell people involved in the donor’s care when they start</a:t>
                </a:r>
              </a:p>
              <a:p>
                <a:pPr marL="0" indent="0" algn="just">
                  <a:buNone/>
                </a:pPr>
                <a:r>
                  <a:rPr lang="en-GB" sz="2400" dirty="0">
                    <a:latin typeface="Times New Roman" panose="02020603050405020304" pitchFamily="18" charset="0"/>
                    <a:cs typeface="Times New Roman" panose="02020603050405020304" pitchFamily="18" charset="0"/>
                  </a:rPr>
                  <a:t>* Follow any instructions the donor included in the LPA</a:t>
                </a:r>
              </a:p>
              <a:p>
                <a:pPr marL="0" indent="0" algn="just">
                  <a:buNone/>
                </a:pPr>
                <a:r>
                  <a:rPr lang="en-GB" sz="2400" dirty="0">
                    <a:latin typeface="Times New Roman" panose="02020603050405020304" pitchFamily="18" charset="0"/>
                    <a:cs typeface="Times New Roman" panose="02020603050405020304" pitchFamily="18" charset="0"/>
                  </a:rPr>
                  <a:t>* Consider any preferences the donor included in the LPA</a:t>
                </a:r>
              </a:p>
              <a:p>
                <a:pPr marL="0" indent="0" algn="just">
                  <a:buNone/>
                </a:pPr>
                <a:r>
                  <a:rPr lang="en-GB" sz="2400" dirty="0">
                    <a:latin typeface="Times New Roman" panose="02020603050405020304" pitchFamily="18" charset="0"/>
                    <a:cs typeface="Times New Roman" panose="02020603050405020304" pitchFamily="18" charset="0"/>
                  </a:rPr>
                  <a:t>* Help the donor to make their own decisions to the best of their ability</a:t>
                </a:r>
              </a:p>
              <a:p>
                <a:pPr marL="0" indent="0" algn="just">
                  <a:buNone/>
                </a:pPr>
                <a:r>
                  <a:rPr lang="en-GB" sz="2400" dirty="0">
                    <a:latin typeface="Times New Roman" panose="02020603050405020304" pitchFamily="18" charset="0"/>
                    <a:cs typeface="Times New Roman" panose="02020603050405020304" pitchFamily="18" charset="0"/>
                  </a:rPr>
                  <a:t>* Make decisions in the donor’s best interests</a:t>
                </a:r>
              </a:p>
              <a:p>
                <a:pPr marL="0" indent="0" algn="just">
                  <a:buNone/>
                </a:pPr>
                <a:r>
                  <a:rPr lang="en-GB" sz="2400" dirty="0">
                    <a:latin typeface="Times New Roman" panose="02020603050405020304" pitchFamily="18" charset="0"/>
                    <a:cs typeface="Times New Roman" panose="02020603050405020304" pitchFamily="18" charset="0"/>
                  </a:rPr>
                  <a:t>* Respect their human and civil rights</a:t>
                </a:r>
              </a:p>
              <a:p>
                <a:pPr algn="just">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LPAs must make decisions themselves- they cannot ask someone else to make it for them (however they can get help making difficult decisions and their decisions can be checked).                                           </a:t>
                </a:r>
                <a:r>
                  <a:rPr lang="en-GB" sz="1400">
                    <a:latin typeface="Times New Roman" panose="02020603050405020304" pitchFamily="18" charset="0"/>
                    <a:cs typeface="Times New Roman" panose="02020603050405020304" pitchFamily="18" charset="0"/>
                    <a:hlinkClick r:id="rId2"/>
                  </a:rPr>
                  <a:t>https://gov.uk/lasting-power-of-attorney-duties</a:t>
                </a:r>
                <a:endParaRPr lang="en-GB" sz="140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GB" sz="2400" dirty="0">
                  <a:latin typeface="Times New Roman" panose="02020603050405020304" pitchFamily="18" charset="0"/>
                  <a:cs typeface="Times New Roman" panose="02020603050405020304" pitchFamily="18" charset="0"/>
                </a:endParaRPr>
              </a:p>
              <a:p>
                <a:endParaRPr lang="en-GB" dirty="0"/>
              </a:p>
            </p:txBody>
          </p:sp>
        </mc:Choice>
        <mc:Fallback xmlns="">
          <p:sp>
            <p:nvSpPr>
              <p:cNvPr id="3" name="Content Placeholder 2">
                <a:extLst>
                  <a:ext uri="{FF2B5EF4-FFF2-40B4-BE49-F238E27FC236}">
                    <a16:creationId xmlns:a16="http://schemas.microsoft.com/office/drawing/2014/main" id="{4465357E-E634-4BB2-BFE0-6D311012280A}"/>
                  </a:ext>
                </a:extLst>
              </p:cNvPr>
              <p:cNvSpPr>
                <a:spLocks noGrp="1" noRot="1" noChangeAspect="1" noMove="1" noResize="1" noEditPoints="1" noAdjustHandles="1" noChangeArrowheads="1" noChangeShapeType="1" noTextEdit="1"/>
              </p:cNvSpPr>
              <p:nvPr>
                <p:ph idx="1"/>
              </p:nvPr>
            </p:nvSpPr>
            <p:spPr>
              <a:xfrm>
                <a:off x="1066800" y="1033671"/>
                <a:ext cx="10058400" cy="4919074"/>
              </a:xfrm>
              <a:blipFill>
                <a:blip r:embed="rId3"/>
                <a:stretch>
                  <a:fillRect l="-788" r="-788"/>
                </a:stretch>
              </a:blipFill>
            </p:spPr>
            <p:txBody>
              <a:bodyPr/>
              <a:lstStyle/>
              <a:p>
                <a:r>
                  <a:rPr lang="en-GB">
                    <a:noFill/>
                  </a:rPr>
                  <a:t> </a:t>
                </a:r>
              </a:p>
            </p:txBody>
          </p:sp>
        </mc:Fallback>
      </mc:AlternateContent>
    </p:spTree>
    <p:extLst>
      <p:ext uri="{BB962C8B-B14F-4D97-AF65-F5344CB8AC3E}">
        <p14:creationId xmlns:p14="http://schemas.microsoft.com/office/powerpoint/2010/main" val="2855861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F8119-AFCC-4300-A0E6-E10AF66D8775}"/>
              </a:ext>
            </a:extLst>
          </p:cNvPr>
          <p:cNvSpPr>
            <a:spLocks noGrp="1"/>
          </p:cNvSpPr>
          <p:nvPr>
            <p:ph type="title"/>
          </p:nvPr>
        </p:nvSpPr>
        <p:spPr/>
        <p:txBody>
          <a:bodyPr/>
          <a:lstStyle/>
          <a:p>
            <a:r>
              <a:rPr lang="en-GB" b="1" dirty="0"/>
              <a:t>GOV.UK Website</a:t>
            </a:r>
          </a:p>
        </p:txBody>
      </p:sp>
      <p:sp>
        <p:nvSpPr>
          <p:cNvPr id="3" name="Content Placeholder 2">
            <a:extLst>
              <a:ext uri="{FF2B5EF4-FFF2-40B4-BE49-F238E27FC236}">
                <a16:creationId xmlns:a16="http://schemas.microsoft.com/office/drawing/2014/main" id="{5A050335-8689-46D3-8972-52BAFC127BA6}"/>
              </a:ext>
            </a:extLst>
          </p:cNvPr>
          <p:cNvSpPr>
            <a:spLocks noGrp="1"/>
          </p:cNvSpPr>
          <p:nvPr>
            <p:ph idx="1"/>
          </p:nvPr>
        </p:nvSpPr>
        <p:spPr>
          <a:xfrm>
            <a:off x="1066800" y="1669774"/>
            <a:ext cx="10058400" cy="4282970"/>
          </a:xfrm>
        </p:spPr>
        <p:txBody>
          <a:bodyPr/>
          <a:lstStyle/>
          <a:p>
            <a:pPr marL="0" indent="0">
              <a:buNone/>
            </a:pPr>
            <a:r>
              <a:rPr lang="en-GB" sz="2400" dirty="0"/>
              <a:t>Guides on each step: </a:t>
            </a:r>
          </a:p>
          <a:p>
            <a:pPr marL="0" indent="0">
              <a:buNone/>
            </a:pPr>
            <a:r>
              <a:rPr lang="en-GB" sz="2400" dirty="0"/>
              <a:t>-How to make an LPA (both online or using paper forms)</a:t>
            </a:r>
          </a:p>
          <a:p>
            <a:pPr marL="0" indent="0">
              <a:buNone/>
            </a:pPr>
            <a:r>
              <a:rPr lang="en-GB" sz="2400" dirty="0"/>
              <a:t>-sign into your account</a:t>
            </a:r>
          </a:p>
          <a:p>
            <a:pPr marL="0" indent="0">
              <a:buNone/>
            </a:pPr>
            <a:r>
              <a:rPr lang="en-GB" sz="2400" dirty="0"/>
              <a:t>-explains procedure about signing forms</a:t>
            </a:r>
          </a:p>
          <a:p>
            <a:pPr marL="0" indent="0">
              <a:buNone/>
            </a:pPr>
            <a:r>
              <a:rPr lang="en-GB" sz="2400" dirty="0"/>
              <a:t>-advises on Witness or Certificate providers</a:t>
            </a:r>
          </a:p>
          <a:p>
            <a:pPr marL="0" indent="0">
              <a:buNone/>
            </a:pPr>
            <a:r>
              <a:rPr lang="en-GB" sz="2400" dirty="0"/>
              <a:t>-advises on notifying the relevant people</a:t>
            </a:r>
          </a:p>
          <a:p>
            <a:pPr>
              <a:buFontTx/>
              <a:buChar char="-"/>
            </a:pPr>
            <a:r>
              <a:rPr lang="en-GB" sz="2400" dirty="0"/>
              <a:t>how to register depending on how you made your LPA</a:t>
            </a:r>
          </a:p>
          <a:p>
            <a:pPr marL="0" indent="0">
              <a:buNone/>
            </a:pPr>
            <a:r>
              <a:rPr lang="en-GB" sz="2400" dirty="0"/>
              <a:t>-how to certify a copy of an LPA</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16946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6C144-50C8-4783-B0E6-A1FA5A07B560}"/>
              </a:ext>
            </a:extLst>
          </p:cNvPr>
          <p:cNvSpPr>
            <a:spLocks noGrp="1"/>
          </p:cNvSpPr>
          <p:nvPr>
            <p:ph type="title"/>
          </p:nvPr>
        </p:nvSpPr>
        <p:spPr/>
        <p:txBody>
          <a:bodyPr/>
          <a:lstStyle/>
          <a:p>
            <a:r>
              <a:rPr lang="en-GB" dirty="0"/>
              <a:t>GOV.UK Website cont.</a:t>
            </a:r>
          </a:p>
        </p:txBody>
      </p:sp>
      <p:sp>
        <p:nvSpPr>
          <p:cNvPr id="3" name="Content Placeholder 2">
            <a:extLst>
              <a:ext uri="{FF2B5EF4-FFF2-40B4-BE49-F238E27FC236}">
                <a16:creationId xmlns:a16="http://schemas.microsoft.com/office/drawing/2014/main" id="{97DF1074-4042-4E2A-8DEE-4509105C7304}"/>
              </a:ext>
            </a:extLst>
          </p:cNvPr>
          <p:cNvSpPr>
            <a:spLocks noGrp="1"/>
          </p:cNvSpPr>
          <p:nvPr>
            <p:ph idx="1"/>
          </p:nvPr>
        </p:nvSpPr>
        <p:spPr/>
        <p:txBody>
          <a:bodyPr/>
          <a:lstStyle/>
          <a:p>
            <a:r>
              <a:rPr lang="en-GB" sz="2200" dirty="0">
                <a:latin typeface="Times New Roman" panose="02020603050405020304" pitchFamily="18" charset="0"/>
                <a:cs typeface="Times New Roman" panose="02020603050405020304" pitchFamily="18" charset="0"/>
              </a:rPr>
              <a:t>-what to do if your Attorney’s details change</a:t>
            </a:r>
          </a:p>
          <a:p>
            <a:r>
              <a:rPr lang="en-GB" sz="2200" dirty="0">
                <a:latin typeface="Times New Roman" panose="02020603050405020304" pitchFamily="18" charset="0"/>
                <a:cs typeface="Times New Roman" panose="02020603050405020304" pitchFamily="18" charset="0"/>
              </a:rPr>
              <a:t>-what to do if your Attorney dies</a:t>
            </a:r>
          </a:p>
          <a:p>
            <a:r>
              <a:rPr lang="en-GB" sz="2200" dirty="0">
                <a:latin typeface="Times New Roman" panose="02020603050405020304" pitchFamily="18" charset="0"/>
                <a:cs typeface="Times New Roman" panose="02020603050405020304" pitchFamily="18" charset="0"/>
              </a:rPr>
              <a:t>-how to end your LPA</a:t>
            </a:r>
          </a:p>
          <a:p>
            <a:endParaRPr lang="en-GB" sz="2200" dirty="0">
              <a:latin typeface="Times New Roman" panose="02020603050405020304" pitchFamily="18"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3326701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52E6-A521-4B0C-98D7-95CD5FE8EAFE}"/>
              </a:ext>
            </a:extLst>
          </p:cNvPr>
          <p:cNvSpPr>
            <a:spLocks noGrp="1"/>
          </p:cNvSpPr>
          <p:nvPr>
            <p:ph type="title"/>
          </p:nvPr>
        </p:nvSpPr>
        <p:spPr/>
        <p:txBody>
          <a:bodyPr/>
          <a:lstStyle/>
          <a:p>
            <a:pPr algn="ctr"/>
            <a:r>
              <a:rPr lang="en-GB" b="1" dirty="0"/>
              <a:t>Register an LPA</a:t>
            </a:r>
          </a:p>
        </p:txBody>
      </p:sp>
      <p:sp>
        <p:nvSpPr>
          <p:cNvPr id="3" name="Content Placeholder 2">
            <a:extLst>
              <a:ext uri="{FF2B5EF4-FFF2-40B4-BE49-F238E27FC236}">
                <a16:creationId xmlns:a16="http://schemas.microsoft.com/office/drawing/2014/main" id="{2D848AE3-2367-41EE-B624-75DB621702C9}"/>
              </a:ext>
            </a:extLst>
          </p:cNvPr>
          <p:cNvSpPr>
            <a:spLocks noGrp="1"/>
          </p:cNvSpPr>
          <p:nvPr>
            <p:ph idx="1"/>
          </p:nvPr>
        </p:nvSpPr>
        <p:spPr/>
        <p:txBody>
          <a:bodyPr>
            <a:normAutofit/>
          </a:bodyPr>
          <a:lstStyle/>
          <a:p>
            <a:r>
              <a:rPr lang="en-GB" sz="2000" dirty="0"/>
              <a:t>When you have made your LPA, you need to register it with the Office of Public Guardian (OPG)</a:t>
            </a:r>
          </a:p>
          <a:p>
            <a:r>
              <a:rPr lang="en-GB" sz="2000" dirty="0"/>
              <a:t>It takes 8-10 weeks to register an LPA if there are no mistakes in the application</a:t>
            </a:r>
          </a:p>
          <a:p>
            <a:r>
              <a:rPr lang="en-GB" sz="2000" dirty="0"/>
              <a:t>You can apply to register your LPA yourself if you are able to make your own decisions</a:t>
            </a:r>
          </a:p>
          <a:p>
            <a:r>
              <a:rPr lang="en-GB" sz="2000" dirty="0"/>
              <a:t>Your attorney can also register it for you. You will be told if they do, and you can object to the registration </a:t>
            </a:r>
          </a:p>
          <a:p>
            <a:pPr marL="0" indent="0">
              <a:buNone/>
            </a:pPr>
            <a:endParaRPr lang="en-GB" sz="2000" dirty="0"/>
          </a:p>
          <a:p>
            <a:pPr marL="0" indent="0" algn="r">
              <a:buNone/>
            </a:pPr>
            <a:r>
              <a:rPr lang="en-GB" sz="1400" dirty="0">
                <a:hlinkClick r:id="rId2"/>
              </a:rPr>
              <a:t>https://www.gov.uk/power-of-attorney/register</a:t>
            </a:r>
            <a:endParaRPr lang="en-GB" sz="1400" dirty="0"/>
          </a:p>
          <a:p>
            <a:pPr marL="0" indent="0" algn="r">
              <a:buNone/>
            </a:pPr>
            <a:endParaRPr lang="en-GB" sz="1400" dirty="0"/>
          </a:p>
          <a:p>
            <a:endParaRPr lang="en-GB" sz="2000" dirty="0"/>
          </a:p>
        </p:txBody>
      </p:sp>
    </p:spTree>
    <p:extLst>
      <p:ext uri="{BB962C8B-B14F-4D97-AF65-F5344CB8AC3E}">
        <p14:creationId xmlns:p14="http://schemas.microsoft.com/office/powerpoint/2010/main" val="429387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00EE-6192-47C4-83AF-756E92AD5B77}"/>
              </a:ext>
            </a:extLst>
          </p:cNvPr>
          <p:cNvSpPr>
            <a:spLocks noGrp="1"/>
          </p:cNvSpPr>
          <p:nvPr>
            <p:ph type="title"/>
          </p:nvPr>
        </p:nvSpPr>
        <p:spPr/>
        <p:txBody>
          <a:bodyPr/>
          <a:lstStyle/>
          <a:p>
            <a:r>
              <a:rPr lang="en-GB" b="1" dirty="0"/>
              <a:t>Cost to register an LPA</a:t>
            </a:r>
          </a:p>
        </p:txBody>
      </p:sp>
      <p:sp>
        <p:nvSpPr>
          <p:cNvPr id="3" name="Content Placeholder 2">
            <a:extLst>
              <a:ext uri="{FF2B5EF4-FFF2-40B4-BE49-F238E27FC236}">
                <a16:creationId xmlns:a16="http://schemas.microsoft.com/office/drawing/2014/main" id="{2365A52E-87BE-4813-B474-339E5C993FAD}"/>
              </a:ext>
            </a:extLst>
          </p:cNvPr>
          <p:cNvSpPr>
            <a:spLocks noGrp="1"/>
          </p:cNvSpPr>
          <p:nvPr>
            <p:ph idx="1"/>
          </p:nvPr>
        </p:nvSpPr>
        <p:spPr/>
        <p:txBody>
          <a:bodyPr/>
          <a:lstStyle/>
          <a:p>
            <a:r>
              <a:rPr lang="en-GB" sz="3200" dirty="0"/>
              <a:t>It costs £82 to register an LPA unless you get a reduction or exemption</a:t>
            </a:r>
          </a:p>
          <a:p>
            <a:r>
              <a:rPr lang="en-GB" sz="3200" dirty="0"/>
              <a:t>To register, both a property and financial affairs LPA and a health and welfare LPA, it is £164</a:t>
            </a:r>
          </a:p>
          <a:p>
            <a:pPr marL="0" indent="0">
              <a:buNone/>
            </a:pPr>
            <a:endParaRPr lang="en-GB" sz="3200" dirty="0"/>
          </a:p>
          <a:p>
            <a:pPr marL="0" indent="0">
              <a:buNone/>
            </a:pPr>
            <a:r>
              <a:rPr lang="en-GB" sz="1400" dirty="0">
                <a:hlinkClick r:id="rId2"/>
              </a:rPr>
              <a:t>https://www.gov.uk/government/publications/power-of-attorney-fees</a:t>
            </a:r>
            <a:endParaRPr lang="en-GB" sz="1400" dirty="0"/>
          </a:p>
          <a:p>
            <a:endParaRPr lang="en-GB" sz="1400" dirty="0"/>
          </a:p>
          <a:p>
            <a:endParaRPr lang="en-GB" dirty="0"/>
          </a:p>
          <a:p>
            <a:endParaRPr lang="en-GB" dirty="0"/>
          </a:p>
        </p:txBody>
      </p:sp>
    </p:spTree>
    <p:extLst>
      <p:ext uri="{BB962C8B-B14F-4D97-AF65-F5344CB8AC3E}">
        <p14:creationId xmlns:p14="http://schemas.microsoft.com/office/powerpoint/2010/main" val="104711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8053-B508-4321-BADB-B8F4498C5931}"/>
              </a:ext>
            </a:extLst>
          </p:cNvPr>
          <p:cNvSpPr>
            <a:spLocks noGrp="1"/>
          </p:cNvSpPr>
          <p:nvPr>
            <p:ph type="title"/>
          </p:nvPr>
        </p:nvSpPr>
        <p:spPr/>
        <p:txBody>
          <a:bodyPr/>
          <a:lstStyle/>
          <a:p>
            <a:r>
              <a:rPr lang="en-GB" b="1" dirty="0"/>
              <a:t>If you make a mistake on form</a:t>
            </a:r>
          </a:p>
        </p:txBody>
      </p:sp>
      <p:sp>
        <p:nvSpPr>
          <p:cNvPr id="3" name="Content Placeholder 2">
            <a:extLst>
              <a:ext uri="{FF2B5EF4-FFF2-40B4-BE49-F238E27FC236}">
                <a16:creationId xmlns:a16="http://schemas.microsoft.com/office/drawing/2014/main" id="{6F403079-066D-4C1C-A3B0-4085EC6FD3D3}"/>
              </a:ext>
            </a:extLst>
          </p:cNvPr>
          <p:cNvSpPr>
            <a:spLocks noGrp="1"/>
          </p:cNvSpPr>
          <p:nvPr>
            <p:ph idx="1"/>
          </p:nvPr>
        </p:nvSpPr>
        <p:spPr/>
        <p:txBody>
          <a:bodyPr>
            <a:normAutofit/>
          </a:bodyPr>
          <a:lstStyle/>
          <a:p>
            <a:r>
              <a:rPr lang="en-GB" sz="2800" dirty="0"/>
              <a:t>Depending on the type of mistake OPG may let you correct it and apply again within 3 months for £41</a:t>
            </a:r>
          </a:p>
          <a:p>
            <a:endParaRPr lang="en-GB" sz="2800" dirty="0"/>
          </a:p>
          <a:p>
            <a:pPr marL="0" indent="0">
              <a:buNone/>
            </a:pPr>
            <a:r>
              <a:rPr lang="en-GB" sz="2800" dirty="0"/>
              <a:t>						</a:t>
            </a:r>
          </a:p>
          <a:p>
            <a:pPr marL="0" indent="0">
              <a:buNone/>
            </a:pPr>
            <a:r>
              <a:rPr lang="en-GB" sz="1400" dirty="0">
                <a:hlinkClick r:id="rId2"/>
              </a:rPr>
              <a:t>https://www.gov.uk/power-of-attorney/register</a:t>
            </a:r>
            <a:endParaRPr lang="en-GB" sz="1400" dirty="0"/>
          </a:p>
          <a:p>
            <a:pPr marL="0" indent="0">
              <a:buNone/>
            </a:pPr>
            <a:endParaRPr lang="en-GB" sz="2800" dirty="0"/>
          </a:p>
        </p:txBody>
      </p:sp>
    </p:spTree>
    <p:extLst>
      <p:ext uri="{BB962C8B-B14F-4D97-AF65-F5344CB8AC3E}">
        <p14:creationId xmlns:p14="http://schemas.microsoft.com/office/powerpoint/2010/main" val="361711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FD8EA-D935-474C-ACFC-536140C63C9B}"/>
              </a:ext>
            </a:extLst>
          </p:cNvPr>
          <p:cNvSpPr>
            <a:spLocks noGrp="1"/>
          </p:cNvSpPr>
          <p:nvPr>
            <p:ph type="title"/>
          </p:nvPr>
        </p:nvSpPr>
        <p:spPr>
          <a:xfrm>
            <a:off x="1066800" y="304800"/>
            <a:ext cx="10058400" cy="1113183"/>
          </a:xfrm>
        </p:spPr>
        <p:txBody>
          <a:bodyPr/>
          <a:lstStyle/>
          <a:p>
            <a:pPr algn="ctr"/>
            <a:r>
              <a:rPr lang="en-GB" b="1" dirty="0"/>
              <a:t>Valid Consent</a:t>
            </a:r>
          </a:p>
        </p:txBody>
      </p:sp>
      <p:sp>
        <p:nvSpPr>
          <p:cNvPr id="3" name="Content Placeholder 2">
            <a:extLst>
              <a:ext uri="{FF2B5EF4-FFF2-40B4-BE49-F238E27FC236}">
                <a16:creationId xmlns:a16="http://schemas.microsoft.com/office/drawing/2014/main" id="{372269A6-247A-408F-99BC-85A777D87F6A}"/>
              </a:ext>
            </a:extLst>
          </p:cNvPr>
          <p:cNvSpPr>
            <a:spLocks noGrp="1"/>
          </p:cNvSpPr>
          <p:nvPr>
            <p:ph idx="1"/>
          </p:nvPr>
        </p:nvSpPr>
        <p:spPr>
          <a:xfrm>
            <a:off x="1066800" y="1285461"/>
            <a:ext cx="10058400" cy="4956313"/>
          </a:xfrm>
        </p:spPr>
        <p:txBody>
          <a:bodyPr>
            <a:noAutofit/>
          </a:bodyPr>
          <a:lstStyle/>
          <a:p>
            <a:r>
              <a:rPr lang="en-GB" sz="2400" b="1" dirty="0">
                <a:latin typeface="Times New Roman" panose="02020603050405020304" pitchFamily="18" charset="0"/>
                <a:cs typeface="Times New Roman" panose="02020603050405020304" pitchFamily="18" charset="0"/>
              </a:rPr>
              <a:t>Voluntary</a:t>
            </a:r>
            <a:r>
              <a:rPr lang="en-GB" sz="2400" dirty="0">
                <a:latin typeface="Times New Roman" panose="02020603050405020304" pitchFamily="18" charset="0"/>
                <a:cs typeface="Times New Roman" panose="02020603050405020304" pitchFamily="18" charset="0"/>
              </a:rPr>
              <a:t>- the person making the decision to either consent or not to consent must not be influenced by pressure from another</a:t>
            </a:r>
          </a:p>
          <a:p>
            <a:pPr marL="0" indent="0">
              <a:buNone/>
            </a:pP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Informed</a:t>
            </a:r>
            <a:r>
              <a:rPr lang="en-GB" sz="2400" dirty="0">
                <a:latin typeface="Times New Roman" panose="02020603050405020304" pitchFamily="18" charset="0"/>
                <a:cs typeface="Times New Roman" panose="02020603050405020304" pitchFamily="18" charset="0"/>
              </a:rPr>
              <a:t> – the person must be given information about what the care or treatment involves, including benefits and risks, any reasonable alternative treatments, and consequences if treatment does not go ahead</a:t>
            </a:r>
          </a:p>
          <a:p>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Capacity</a:t>
            </a:r>
            <a:r>
              <a:rPr lang="en-GB" sz="2400" dirty="0">
                <a:latin typeface="Times New Roman" panose="02020603050405020304" pitchFamily="18" charset="0"/>
                <a:cs typeface="Times New Roman" panose="02020603050405020304" pitchFamily="18" charset="0"/>
              </a:rPr>
              <a:t> – the person must be capable of giving consent</a:t>
            </a:r>
          </a:p>
          <a:p>
            <a:endParaRPr lang="en-GB" sz="2400" dirty="0">
              <a:latin typeface="Times New Roman" panose="02020603050405020304" pitchFamily="18" charset="0"/>
              <a:cs typeface="Times New Roman" panose="02020603050405020304" pitchFamily="18" charset="0"/>
            </a:endParaRPr>
          </a:p>
          <a:p>
            <a:pPr marL="0" indent="0">
              <a:buNone/>
            </a:pPr>
            <a:r>
              <a:rPr lang="en-GB" sz="1400" dirty="0">
                <a:latin typeface="Times New Roman" panose="02020603050405020304" pitchFamily="18" charset="0"/>
                <a:cs typeface="Times New Roman" panose="02020603050405020304" pitchFamily="18" charset="0"/>
                <a:hlinkClick r:id="rId2"/>
              </a:rPr>
              <a:t>https://www.nhs.uk/conditions/consent-to-treatment</a:t>
            </a:r>
            <a:endParaRPr lang="en-GB" sz="1400" dirty="0">
              <a:latin typeface="Times New Roman" panose="02020603050405020304" pitchFamily="18" charset="0"/>
              <a:cs typeface="Times New Roman" panose="02020603050405020304" pitchFamily="18" charset="0"/>
            </a:endParaRPr>
          </a:p>
          <a:p>
            <a:pPr marL="0" indent="0">
              <a:buNone/>
            </a:pP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876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2CEA2-071F-455A-84E0-6FDEF0FFBAE7}"/>
              </a:ext>
            </a:extLst>
          </p:cNvPr>
          <p:cNvSpPr>
            <a:spLocks noGrp="1"/>
          </p:cNvSpPr>
          <p:nvPr>
            <p:ph type="title"/>
          </p:nvPr>
        </p:nvSpPr>
        <p:spPr/>
        <p:txBody>
          <a:bodyPr/>
          <a:lstStyle/>
          <a:p>
            <a:r>
              <a:rPr lang="en-GB" b="1" dirty="0"/>
              <a:t>You can change your LPA</a:t>
            </a:r>
          </a:p>
        </p:txBody>
      </p:sp>
      <p:sp>
        <p:nvSpPr>
          <p:cNvPr id="3" name="Content Placeholder 2">
            <a:extLst>
              <a:ext uri="{FF2B5EF4-FFF2-40B4-BE49-F238E27FC236}">
                <a16:creationId xmlns:a16="http://schemas.microsoft.com/office/drawing/2014/main" id="{9A943F38-4D2C-4E0E-81AD-EE454883F5B5}"/>
              </a:ext>
            </a:extLst>
          </p:cNvPr>
          <p:cNvSpPr>
            <a:spLocks noGrp="1"/>
          </p:cNvSpPr>
          <p:nvPr>
            <p:ph idx="1"/>
          </p:nvPr>
        </p:nvSpPr>
        <p:spPr/>
        <p:txBody>
          <a:bodyPr>
            <a:normAutofit/>
          </a:bodyPr>
          <a:lstStyle/>
          <a:p>
            <a:pPr marL="0" indent="0">
              <a:buNone/>
            </a:pPr>
            <a:r>
              <a:rPr lang="en-GB" sz="3200" dirty="0"/>
              <a:t>You can ask the OPG to change your lasting LPA  if it has been registered and you still have mental capacity to make decisions</a:t>
            </a:r>
          </a:p>
          <a:p>
            <a:pPr marL="0" indent="0">
              <a:buNone/>
            </a:pPr>
            <a:r>
              <a:rPr lang="en-GB" sz="3200" dirty="0"/>
              <a:t>				</a:t>
            </a:r>
          </a:p>
          <a:p>
            <a:pPr marL="0" indent="0">
              <a:buNone/>
            </a:pPr>
            <a:r>
              <a:rPr lang="en-GB" sz="3200" dirty="0"/>
              <a:t>			 </a:t>
            </a:r>
            <a:r>
              <a:rPr lang="en-GB" sz="1400" dirty="0">
                <a:hlinkClick r:id="rId2"/>
              </a:rPr>
              <a:t>https://www.gov.uk/power-of-attorney/change-yourlasting-power-of-attorney</a:t>
            </a:r>
            <a:endParaRPr lang="en-GB" sz="1400" dirty="0"/>
          </a:p>
          <a:p>
            <a:pPr marL="0" indent="0">
              <a:buNone/>
            </a:pPr>
            <a:endParaRPr lang="en-GB" sz="1400" dirty="0"/>
          </a:p>
        </p:txBody>
      </p:sp>
    </p:spTree>
    <p:extLst>
      <p:ext uri="{BB962C8B-B14F-4D97-AF65-F5344CB8AC3E}">
        <p14:creationId xmlns:p14="http://schemas.microsoft.com/office/powerpoint/2010/main" val="1633253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70C1-69BC-4B5D-B4DD-DEEC419CABD4}"/>
              </a:ext>
            </a:extLst>
          </p:cNvPr>
          <p:cNvSpPr>
            <a:spLocks noGrp="1"/>
          </p:cNvSpPr>
          <p:nvPr>
            <p:ph type="title"/>
          </p:nvPr>
        </p:nvSpPr>
        <p:spPr>
          <a:xfrm>
            <a:off x="1066800" y="642594"/>
            <a:ext cx="10058400" cy="1040432"/>
          </a:xfrm>
        </p:spPr>
        <p:txBody>
          <a:bodyPr/>
          <a:lstStyle/>
          <a:p>
            <a:r>
              <a:rPr lang="en-GB" b="1" dirty="0"/>
              <a:t>          OPG – Contact Details</a:t>
            </a:r>
          </a:p>
        </p:txBody>
      </p:sp>
      <p:sp>
        <p:nvSpPr>
          <p:cNvPr id="3" name="Content Placeholder 2">
            <a:extLst>
              <a:ext uri="{FF2B5EF4-FFF2-40B4-BE49-F238E27FC236}">
                <a16:creationId xmlns:a16="http://schemas.microsoft.com/office/drawing/2014/main" id="{76187B4D-48CB-45CF-9CB7-F1F75C04C3ED}"/>
              </a:ext>
            </a:extLst>
          </p:cNvPr>
          <p:cNvSpPr>
            <a:spLocks noGrp="1"/>
          </p:cNvSpPr>
          <p:nvPr>
            <p:ph idx="1"/>
          </p:nvPr>
        </p:nvSpPr>
        <p:spPr>
          <a:xfrm>
            <a:off x="695739" y="1338470"/>
            <a:ext cx="10058400" cy="4784171"/>
          </a:xfrm>
        </p:spPr>
        <p:txBody>
          <a:bodyPr>
            <a:noAutofit/>
          </a:bodyPr>
          <a:lstStyle/>
          <a:p>
            <a:pPr marL="0" indent="0">
              <a:buNone/>
            </a:pPr>
            <a:r>
              <a:rPr lang="en-GB" sz="2800" dirty="0"/>
              <a:t>Office of the Public Guardian</a:t>
            </a:r>
          </a:p>
          <a:p>
            <a:pPr marL="0" indent="0">
              <a:buNone/>
            </a:pPr>
            <a:r>
              <a:rPr lang="en-GB" sz="2800" dirty="0"/>
              <a:t>PO BOX 16185</a:t>
            </a:r>
          </a:p>
          <a:p>
            <a:pPr marL="0" indent="0">
              <a:buNone/>
            </a:pPr>
            <a:r>
              <a:rPr lang="en-GB" sz="2800" dirty="0"/>
              <a:t>Birmingham </a:t>
            </a:r>
          </a:p>
          <a:p>
            <a:pPr marL="0" indent="0">
              <a:buNone/>
            </a:pPr>
            <a:r>
              <a:rPr lang="en-GB" sz="2800" dirty="0"/>
              <a:t>B2 2WH</a:t>
            </a:r>
          </a:p>
          <a:p>
            <a:pPr marL="0" indent="0">
              <a:buNone/>
            </a:pPr>
            <a:r>
              <a:rPr lang="en-GB" sz="2800" b="1" dirty="0"/>
              <a:t>Telephone</a:t>
            </a:r>
            <a:r>
              <a:rPr lang="en-GB" sz="2800" dirty="0"/>
              <a:t>: 0300 456 0300</a:t>
            </a:r>
          </a:p>
          <a:p>
            <a:pPr marL="0" indent="0">
              <a:buNone/>
            </a:pPr>
            <a:r>
              <a:rPr lang="en-GB" sz="2800" dirty="0"/>
              <a:t>Monday, Tuesday, Thursday and Friday  09.30am to 5pm</a:t>
            </a:r>
          </a:p>
          <a:p>
            <a:pPr marL="0" indent="0">
              <a:buNone/>
            </a:pPr>
            <a:r>
              <a:rPr lang="en-GB" sz="2800" dirty="0"/>
              <a:t>Wednesday                                                 10.00am to 5pm</a:t>
            </a:r>
            <a:endParaRPr lang="en-GB" sz="1800" dirty="0"/>
          </a:p>
          <a:p>
            <a:pPr marL="0" indent="0">
              <a:buNone/>
            </a:pPr>
            <a:endParaRPr lang="en-GB" sz="1400" i="1" dirty="0"/>
          </a:p>
          <a:p>
            <a:pPr marL="0" indent="0">
              <a:buNone/>
            </a:pPr>
            <a:r>
              <a:rPr lang="en-GB" sz="1400" i="1" dirty="0"/>
              <a:t>Source: the GOV.UK website </a:t>
            </a:r>
            <a:r>
              <a:rPr lang="en-GB" sz="1400" i="1" dirty="0">
                <a:hlinkClick r:id="rId2"/>
              </a:rPr>
              <a:t>https://www.gov.uk/power-of-attorney</a:t>
            </a:r>
            <a:endParaRPr lang="en-GB" sz="1400" i="1" dirty="0"/>
          </a:p>
          <a:p>
            <a:pPr marL="0" indent="0">
              <a:buNone/>
            </a:pPr>
            <a:endParaRPr lang="en-GB" sz="2800" i="1" dirty="0"/>
          </a:p>
        </p:txBody>
      </p:sp>
    </p:spTree>
    <p:extLst>
      <p:ext uri="{BB962C8B-B14F-4D97-AF65-F5344CB8AC3E}">
        <p14:creationId xmlns:p14="http://schemas.microsoft.com/office/powerpoint/2010/main" val="3135625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D2CB7-6A89-47F3-8089-804AFCE46C2F}"/>
              </a:ext>
            </a:extLst>
          </p:cNvPr>
          <p:cNvSpPr>
            <a:spLocks noGrp="1"/>
          </p:cNvSpPr>
          <p:nvPr>
            <p:ph type="title"/>
          </p:nvPr>
        </p:nvSpPr>
        <p:spPr>
          <a:xfrm>
            <a:off x="1066800" y="642594"/>
            <a:ext cx="10058400" cy="881406"/>
          </a:xfrm>
        </p:spPr>
        <p:txBody>
          <a:bodyPr>
            <a:normAutofit/>
          </a:bodyPr>
          <a:lstStyle/>
          <a:p>
            <a:r>
              <a:rPr lang="en-GB" sz="2400" i="1" dirty="0"/>
              <a:t>Sources</a:t>
            </a:r>
            <a:r>
              <a:rPr lang="en-GB" sz="2400" dirty="0"/>
              <a:t>:</a:t>
            </a:r>
          </a:p>
        </p:txBody>
      </p:sp>
      <p:sp>
        <p:nvSpPr>
          <p:cNvPr id="3" name="Content Placeholder 2">
            <a:extLst>
              <a:ext uri="{FF2B5EF4-FFF2-40B4-BE49-F238E27FC236}">
                <a16:creationId xmlns:a16="http://schemas.microsoft.com/office/drawing/2014/main" id="{A709D7CE-4906-4EA2-B2B1-20F3B8424548}"/>
              </a:ext>
            </a:extLst>
          </p:cNvPr>
          <p:cNvSpPr>
            <a:spLocks noGrp="1"/>
          </p:cNvSpPr>
          <p:nvPr>
            <p:ph idx="1"/>
          </p:nvPr>
        </p:nvSpPr>
        <p:spPr>
          <a:xfrm>
            <a:off x="689113" y="1524000"/>
            <a:ext cx="10893287" cy="4428744"/>
          </a:xfrm>
        </p:spPr>
        <p:txBody>
          <a:bodyPr>
            <a:normAutofit fontScale="85000" lnSpcReduction="10000"/>
          </a:bodyPr>
          <a:lstStyle/>
          <a:p>
            <a:pPr marL="0" indent="0">
              <a:buNone/>
            </a:pPr>
            <a:r>
              <a:rPr lang="en-GB" sz="1600" i="1" dirty="0"/>
              <a:t>GOV.UK  </a:t>
            </a:r>
            <a:r>
              <a:rPr lang="en-GB" sz="1600" i="1" dirty="0">
                <a:hlinkClick r:id="rId2"/>
              </a:rPr>
              <a:t>https://www.gov.uk/power-of-attorney</a:t>
            </a:r>
            <a:endParaRPr lang="en-GB" sz="1600" i="1" dirty="0"/>
          </a:p>
          <a:p>
            <a:pPr marL="0" indent="0">
              <a:buNone/>
            </a:pPr>
            <a:r>
              <a:rPr lang="en-GB" sz="1600" i="1" dirty="0">
                <a:hlinkClick r:id="rId3"/>
              </a:rPr>
              <a:t>https://www.gov.uk/power-of-attorney/register</a:t>
            </a:r>
            <a:endParaRPr lang="en-GB" sz="1600" i="1" dirty="0"/>
          </a:p>
          <a:p>
            <a:pPr marL="0" indent="0">
              <a:buNone/>
            </a:pPr>
            <a:r>
              <a:rPr lang="en-GB" sz="1600" dirty="0">
                <a:hlinkClick r:id="rId4"/>
              </a:rPr>
              <a:t>https://gov.uk/lasting-power-of-attorney-duties</a:t>
            </a:r>
            <a:endParaRPr lang="en-GB" sz="1600" dirty="0"/>
          </a:p>
          <a:p>
            <a:pPr marL="0" indent="0">
              <a:buNone/>
            </a:pPr>
            <a:r>
              <a:rPr lang="en-GB" sz="1600" i="1" dirty="0">
                <a:hlinkClick r:id="rId5"/>
              </a:rPr>
              <a:t>https://www.gov.uk/power-of-attorney/choose</a:t>
            </a:r>
            <a:endParaRPr lang="en-GB" sz="1600" i="1" dirty="0"/>
          </a:p>
          <a:p>
            <a:pPr marL="0" indent="0">
              <a:buNone/>
            </a:pPr>
            <a:r>
              <a:rPr lang="en-GB" sz="1600" i="1" dirty="0">
                <a:hlinkClick r:id="rId6"/>
              </a:rPr>
              <a:t>https://www.gov.uk/government/publications/power-of-attorney-fees</a:t>
            </a:r>
            <a:endParaRPr lang="en-GB" sz="1600" i="1" dirty="0"/>
          </a:p>
          <a:p>
            <a:pPr marL="0" indent="0">
              <a:buNone/>
            </a:pPr>
            <a:r>
              <a:rPr lang="en-GB" dirty="0">
                <a:hlinkClick r:id="rId7"/>
              </a:rPr>
              <a:t>https://www.nhs.uk/conditions/consent-to-treatment</a:t>
            </a:r>
            <a:endParaRPr lang="en-GB" dirty="0"/>
          </a:p>
          <a:p>
            <a:pPr marL="0" indent="0">
              <a:buNone/>
            </a:pPr>
            <a:r>
              <a:rPr lang="en-GB" dirty="0">
                <a:hlinkClick r:id="rId8"/>
              </a:rPr>
              <a:t>https://gov.uk/power-of-attorney/change-your-power-of-attorney</a:t>
            </a:r>
            <a:endParaRPr lang="en-GB" dirty="0"/>
          </a:p>
          <a:p>
            <a:pPr marL="0" indent="0">
              <a:buNone/>
            </a:pPr>
            <a:r>
              <a:rPr lang="en-GB" dirty="0"/>
              <a:t>GOV.UK: ‘The Green Book’ chapter 2 </a:t>
            </a:r>
            <a:r>
              <a:rPr lang="en-GB" dirty="0" err="1"/>
              <a:t>pg</a:t>
            </a:r>
            <a:r>
              <a:rPr lang="en-GB" dirty="0"/>
              <a:t> 7 In assets.publishing.service.gov.uk</a:t>
            </a:r>
          </a:p>
          <a:p>
            <a:pPr marL="0" indent="0">
              <a:buNone/>
            </a:pPr>
            <a:r>
              <a:rPr lang="en-GB" dirty="0"/>
              <a:t>‘what is capacity’ </a:t>
            </a:r>
            <a:r>
              <a:rPr lang="en-GB" dirty="0">
                <a:hlinkClick r:id="rId9"/>
              </a:rPr>
              <a:t>https://www.nhs.uk/conditions/consent-to-treatment/capacity</a:t>
            </a:r>
            <a:endParaRPr lang="en-GB" dirty="0"/>
          </a:p>
          <a:p>
            <a:pPr marL="0" indent="0">
              <a:buNone/>
            </a:pPr>
            <a:r>
              <a:rPr lang="en-GB" sz="1300" dirty="0"/>
              <a:t>‘Skills for Care Pocket guide’ </a:t>
            </a:r>
            <a:r>
              <a:rPr lang="en-GB" sz="1300" dirty="0">
                <a:hlinkClick r:id="rId10"/>
              </a:rPr>
              <a:t>https://www.skillsforcare.org.uk/Documents/Standards-legislation/Mental-Capacity-Act/MentalCapacity-Act-card-pdf</a:t>
            </a:r>
            <a:endParaRPr lang="en-GB" sz="1300" dirty="0"/>
          </a:p>
          <a:p>
            <a:pPr marL="0" indent="0">
              <a:buNone/>
            </a:pPr>
            <a:r>
              <a:rPr lang="en-GB" dirty="0"/>
              <a:t>‘The use of </a:t>
            </a:r>
            <a:r>
              <a:rPr lang="en-GB" dirty="0" err="1"/>
              <a:t>DoLS</a:t>
            </a:r>
            <a:r>
              <a:rPr lang="en-GB" dirty="0"/>
              <a:t> in Care And Nursing Homes’ </a:t>
            </a:r>
            <a:r>
              <a:rPr lang="en-GB" dirty="0">
                <a:hlinkClick r:id="rId11"/>
              </a:rPr>
              <a:t>https://www.scie.org.uk/mca/dols/practice/care-home</a:t>
            </a:r>
            <a:endParaRPr lang="en-GB" dirty="0"/>
          </a:p>
          <a:p>
            <a:pPr marL="0" indent="0">
              <a:buNone/>
            </a:pPr>
            <a:r>
              <a:rPr lang="en-GB" dirty="0"/>
              <a:t>‘Giving someone Power of Attorney’ </a:t>
            </a:r>
            <a:r>
              <a:rPr lang="en-GB" dirty="0">
                <a:hlinkClick r:id="rId12"/>
              </a:rPr>
              <a:t>https://www.nhs.uk</a:t>
            </a:r>
            <a:endParaRPr lang="en-GB" dirty="0"/>
          </a:p>
          <a:p>
            <a:pPr marL="0" indent="0">
              <a:buNone/>
            </a:pPr>
            <a:r>
              <a:rPr lang="en-GB" dirty="0" err="1"/>
              <a:t>DoH</a:t>
            </a:r>
            <a:r>
              <a:rPr lang="en-GB" dirty="0"/>
              <a:t> (2009): Reference Guide to consent for examination and treatment. 2</a:t>
            </a:r>
            <a:r>
              <a:rPr lang="en-GB" baseline="30000" dirty="0"/>
              <a:t>nd</a:t>
            </a:r>
            <a:r>
              <a:rPr lang="en-GB" dirty="0"/>
              <a:t> ed: </a:t>
            </a:r>
            <a:r>
              <a:rPr lang="en-GB" dirty="0">
                <a:hlinkClick r:id="rId13"/>
              </a:rPr>
              <a:t>www.dh.gov.uk/publications</a:t>
            </a:r>
            <a:endParaRPr lang="en-GB" dirty="0"/>
          </a:p>
          <a:p>
            <a:pPr marL="0" indent="0">
              <a:buNone/>
            </a:pPr>
            <a:r>
              <a:rPr lang="en-GB" dirty="0">
                <a:hlinkClick r:id="rId14"/>
              </a:rPr>
              <a:t>https://www.nhs.uk/conditions/social-care-and-support-guide/making-decisions-for-someone-else</a:t>
            </a: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7708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D5006-A8B6-41A3-910E-E9454B24C0DF}"/>
              </a:ext>
            </a:extLst>
          </p:cNvPr>
          <p:cNvSpPr>
            <a:spLocks noGrp="1"/>
          </p:cNvSpPr>
          <p:nvPr>
            <p:ph type="title"/>
          </p:nvPr>
        </p:nvSpPr>
        <p:spPr/>
        <p:txBody>
          <a:bodyPr/>
          <a:lstStyle/>
          <a:p>
            <a:pPr algn="ctr"/>
            <a:r>
              <a:rPr lang="en-GB" b="1" dirty="0"/>
              <a:t>Mental Capacity</a:t>
            </a:r>
          </a:p>
        </p:txBody>
      </p:sp>
      <p:sp>
        <p:nvSpPr>
          <p:cNvPr id="3" name="Content Placeholder 2">
            <a:extLst>
              <a:ext uri="{FF2B5EF4-FFF2-40B4-BE49-F238E27FC236}">
                <a16:creationId xmlns:a16="http://schemas.microsoft.com/office/drawing/2014/main" id="{2F96B240-43F8-4B5D-8560-CD66785005A7}"/>
              </a:ext>
            </a:extLst>
          </p:cNvPr>
          <p:cNvSpPr>
            <a:spLocks noGrp="1"/>
          </p:cNvSpPr>
          <p:nvPr>
            <p:ph idx="1"/>
          </p:nvPr>
        </p:nvSpPr>
        <p:spPr/>
        <p:txBody>
          <a:bodyPr>
            <a:normAutofit fontScale="92500"/>
          </a:bodyPr>
          <a:lstStyle/>
          <a:p>
            <a:pPr marL="0" indent="0" algn="just">
              <a:buNone/>
            </a:pPr>
            <a:r>
              <a:rPr lang="en-GB" sz="4800" dirty="0">
                <a:latin typeface="Times New Roman" panose="02020603050405020304" pitchFamily="18" charset="0"/>
                <a:cs typeface="Times New Roman" panose="02020603050405020304" pitchFamily="18" charset="0"/>
              </a:rPr>
              <a:t>The ability to use and understand information to make a decision, and to be able to communicate any decision made</a:t>
            </a:r>
            <a:endParaRPr lang="en-GB" sz="1400" dirty="0">
              <a:latin typeface="Times New Roman" panose="02020603050405020304" pitchFamily="18" charset="0"/>
              <a:cs typeface="Times New Roman" panose="02020603050405020304" pitchFamily="18" charset="0"/>
            </a:endParaRPr>
          </a:p>
          <a:p>
            <a:pPr marL="0" indent="0" algn="just">
              <a:buNone/>
            </a:pPr>
            <a:endParaRPr lang="en-GB" sz="4800" dirty="0">
              <a:latin typeface="Times New Roman" panose="02020603050405020304" pitchFamily="18" charset="0"/>
              <a:cs typeface="Times New Roman" panose="02020603050405020304" pitchFamily="18" charset="0"/>
            </a:endParaRPr>
          </a:p>
          <a:p>
            <a:pPr marL="0" indent="0" algn="just">
              <a:buNone/>
            </a:pPr>
            <a:r>
              <a:rPr lang="en-GB" sz="1600" dirty="0">
                <a:latin typeface="Times New Roman" panose="02020603050405020304" pitchFamily="18" charset="0"/>
                <a:cs typeface="Times New Roman" panose="02020603050405020304" pitchFamily="18" charset="0"/>
                <a:hlinkClick r:id="rId2"/>
              </a:rPr>
              <a:t>https://www.nhs.uk/conditions/consent-to-treatment/capacity</a:t>
            </a:r>
            <a:endParaRPr lang="en-GB" sz="1600" dirty="0">
              <a:latin typeface="Times New Roman" panose="02020603050405020304" pitchFamily="18" charset="0"/>
              <a:cs typeface="Times New Roman" panose="02020603050405020304" pitchFamily="18" charset="0"/>
            </a:endParaRPr>
          </a:p>
          <a:p>
            <a:pPr marL="0" indent="0" algn="just">
              <a:buNone/>
            </a:pPr>
            <a:endParaRPr lang="en-GB" sz="1600" dirty="0">
              <a:latin typeface="Times New Roman" panose="02020603050405020304" pitchFamily="18" charset="0"/>
              <a:cs typeface="Times New Roman" panose="02020603050405020304" pitchFamily="18" charset="0"/>
            </a:endParaRPr>
          </a:p>
          <a:p>
            <a:pPr marL="0" indent="0" algn="just">
              <a:buNone/>
            </a:pPr>
            <a:endParaRPr lang="en-GB" sz="1600" dirty="0">
              <a:latin typeface="Times New Roman" panose="02020603050405020304" pitchFamily="18" charset="0"/>
              <a:cs typeface="Times New Roman" panose="02020603050405020304" pitchFamily="18" charset="0"/>
            </a:endParaRPr>
          </a:p>
          <a:p>
            <a:pPr marL="0" indent="0" algn="just">
              <a:buNone/>
            </a:pPr>
            <a:endParaRPr lang="en-GB"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01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8201-2C1A-4D3D-846B-4E4AA20441A0}"/>
              </a:ext>
            </a:extLst>
          </p:cNvPr>
          <p:cNvSpPr>
            <a:spLocks noGrp="1"/>
          </p:cNvSpPr>
          <p:nvPr>
            <p:ph type="title"/>
          </p:nvPr>
        </p:nvSpPr>
        <p:spPr>
          <a:xfrm>
            <a:off x="1066800" y="198783"/>
            <a:ext cx="10058400" cy="874643"/>
          </a:xfrm>
        </p:spPr>
        <p:txBody>
          <a:bodyPr/>
          <a:lstStyle/>
          <a:p>
            <a:r>
              <a:rPr lang="en-GB" b="1" dirty="0"/>
              <a:t>       The Mental Capacity Act 2005</a:t>
            </a:r>
          </a:p>
        </p:txBody>
      </p:sp>
      <p:sp>
        <p:nvSpPr>
          <p:cNvPr id="3" name="Content Placeholder 2">
            <a:extLst>
              <a:ext uri="{FF2B5EF4-FFF2-40B4-BE49-F238E27FC236}">
                <a16:creationId xmlns:a16="http://schemas.microsoft.com/office/drawing/2014/main" id="{AAFF4FF9-F6B9-4EE1-8396-FFC09D18A7B9}"/>
              </a:ext>
            </a:extLst>
          </p:cNvPr>
          <p:cNvSpPr>
            <a:spLocks noGrp="1"/>
          </p:cNvSpPr>
          <p:nvPr>
            <p:ph idx="1"/>
          </p:nvPr>
        </p:nvSpPr>
        <p:spPr>
          <a:xfrm>
            <a:off x="1066800" y="1073426"/>
            <a:ext cx="10058400" cy="5373756"/>
          </a:xfrm>
        </p:spPr>
        <p:txBody>
          <a:bodyPr>
            <a:noAutofit/>
          </a:bodyPr>
          <a:lstStyle/>
          <a:p>
            <a:pPr algn="just"/>
            <a:r>
              <a:rPr lang="en-GB" sz="2400" dirty="0">
                <a:latin typeface="Times New Roman" panose="02020603050405020304" pitchFamily="18" charset="0"/>
                <a:cs typeface="Times New Roman" panose="02020603050405020304" pitchFamily="18" charset="0"/>
              </a:rPr>
              <a:t>A law designed to protect adults who are unable to make decisions for themselves</a:t>
            </a:r>
          </a:p>
          <a:p>
            <a:pPr algn="just"/>
            <a:r>
              <a:rPr lang="en-GB" sz="2400" dirty="0">
                <a:latin typeface="Times New Roman" panose="02020603050405020304" pitchFamily="18" charset="0"/>
                <a:cs typeface="Times New Roman" panose="02020603050405020304" pitchFamily="18" charset="0"/>
              </a:rPr>
              <a:t>Helps individuals to plan for the future when they may become unable to make their own decisions</a:t>
            </a:r>
          </a:p>
          <a:p>
            <a:pPr algn="just"/>
            <a:r>
              <a:rPr lang="en-GB" sz="2400" dirty="0">
                <a:latin typeface="Times New Roman" panose="02020603050405020304" pitchFamily="18" charset="0"/>
                <a:cs typeface="Times New Roman" panose="02020603050405020304" pitchFamily="18" charset="0"/>
              </a:rPr>
              <a:t>It offers protection to care workers and others who either have to make decisions on behalf of people who lack mental capacity or who have to provide care that is restrictive</a:t>
            </a:r>
          </a:p>
          <a:p>
            <a:pPr algn="just"/>
            <a:r>
              <a:rPr lang="en-GB" sz="2400" dirty="0">
                <a:latin typeface="Times New Roman" panose="02020603050405020304" pitchFamily="18" charset="0"/>
                <a:cs typeface="Times New Roman" panose="02020603050405020304" pitchFamily="18" charset="0"/>
              </a:rPr>
              <a:t>The act enables people to make advance decisions about future medical treatment if they lack capacity to consent</a:t>
            </a:r>
          </a:p>
          <a:p>
            <a:pPr marL="0" indent="0" algn="just">
              <a:buNone/>
            </a:pPr>
            <a:endParaRPr lang="en-GB" sz="2400" dirty="0">
              <a:latin typeface="Times New Roman" panose="02020603050405020304" pitchFamily="18" charset="0"/>
              <a:cs typeface="Times New Roman" panose="02020603050405020304" pitchFamily="18" charset="0"/>
            </a:endParaRPr>
          </a:p>
          <a:p>
            <a:pPr algn="just"/>
            <a:endParaRPr lang="en-GB" sz="1400" dirty="0">
              <a:latin typeface="Times New Roman" panose="02020603050405020304" pitchFamily="18" charset="0"/>
              <a:cs typeface="Times New Roman" panose="02020603050405020304" pitchFamily="18" charset="0"/>
            </a:endParaRPr>
          </a:p>
          <a:p>
            <a:pPr marL="0" indent="0" algn="just">
              <a:buNone/>
            </a:pPr>
            <a:r>
              <a:rPr lang="en-GB" sz="1400" dirty="0">
                <a:latin typeface="Times New Roman" panose="02020603050405020304" pitchFamily="18" charset="0"/>
                <a:cs typeface="Times New Roman" panose="02020603050405020304" pitchFamily="18" charset="0"/>
                <a:hlinkClick r:id="rId2"/>
              </a:rPr>
              <a:t>https://www.skillsforcare.org.uk/Documents/Standards-legislation/Mental-Capacity-Act/MentalCapacity-Act-card-pdf</a:t>
            </a:r>
            <a:endParaRPr lang="en-GB" sz="1400" dirty="0">
              <a:latin typeface="Times New Roman" panose="02020603050405020304" pitchFamily="18" charset="0"/>
              <a:cs typeface="Times New Roman" panose="02020603050405020304" pitchFamily="18" charset="0"/>
            </a:endParaRPr>
          </a:p>
          <a:p>
            <a:pPr marL="0" indent="0" algn="just">
              <a:buNone/>
            </a:pPr>
            <a:endParaRPr lang="en-GB" sz="1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a:p>
            <a:pPr marL="0" indent="0" algn="just">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59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9305D-9399-4E4A-9F51-F77D3D66D8B0}"/>
              </a:ext>
            </a:extLst>
          </p:cNvPr>
          <p:cNvSpPr>
            <a:spLocks noGrp="1"/>
          </p:cNvSpPr>
          <p:nvPr>
            <p:ph type="title"/>
          </p:nvPr>
        </p:nvSpPr>
        <p:spPr/>
        <p:txBody>
          <a:bodyPr/>
          <a:lstStyle/>
          <a:p>
            <a:pPr algn="ctr"/>
            <a:r>
              <a:rPr lang="en-GB" b="1" dirty="0"/>
              <a:t>MCA – 5 Principles</a:t>
            </a:r>
          </a:p>
        </p:txBody>
      </p:sp>
      <p:sp>
        <p:nvSpPr>
          <p:cNvPr id="3" name="Content Placeholder 2">
            <a:extLst>
              <a:ext uri="{FF2B5EF4-FFF2-40B4-BE49-F238E27FC236}">
                <a16:creationId xmlns:a16="http://schemas.microsoft.com/office/drawing/2014/main" id="{32271641-52CC-4729-8158-8B8CB5FA1A17}"/>
              </a:ext>
            </a:extLst>
          </p:cNvPr>
          <p:cNvSpPr>
            <a:spLocks noGrp="1"/>
          </p:cNvSpPr>
          <p:nvPr>
            <p:ph idx="1"/>
          </p:nvPr>
        </p:nvSpPr>
        <p:spPr>
          <a:xfrm>
            <a:off x="1066800" y="1484243"/>
            <a:ext cx="10058400" cy="4731163"/>
          </a:xfrm>
        </p:spPr>
        <p:txBody>
          <a:bodyPr/>
          <a:lstStyle/>
          <a:p>
            <a:pPr marL="0" indent="0">
              <a:buNone/>
            </a:pPr>
            <a:endParaRPr lang="en-GB" dirty="0"/>
          </a:p>
          <a:p>
            <a:pPr marL="0" indent="0">
              <a:buNone/>
            </a:pPr>
            <a:r>
              <a:rPr lang="en-GB" sz="4000" dirty="0">
                <a:latin typeface="Times New Roman" panose="02020603050405020304" pitchFamily="18" charset="0"/>
                <a:cs typeface="Times New Roman" panose="02020603050405020304" pitchFamily="18" charset="0"/>
              </a:rPr>
              <a:t>Presumption of Capacity</a:t>
            </a:r>
          </a:p>
          <a:p>
            <a:pPr marL="0" indent="0">
              <a:buNone/>
            </a:pPr>
            <a:r>
              <a:rPr lang="en-GB" sz="4000" dirty="0">
                <a:latin typeface="Times New Roman" panose="02020603050405020304" pitchFamily="18" charset="0"/>
                <a:cs typeface="Times New Roman" panose="02020603050405020304" pitchFamily="18" charset="0"/>
              </a:rPr>
              <a:t>Support to make a decision</a:t>
            </a:r>
          </a:p>
          <a:p>
            <a:pPr marL="0" indent="0">
              <a:buNone/>
            </a:pPr>
            <a:r>
              <a:rPr lang="en-GB" sz="4000" dirty="0">
                <a:latin typeface="Times New Roman" panose="02020603050405020304" pitchFamily="18" charset="0"/>
                <a:cs typeface="Times New Roman" panose="02020603050405020304" pitchFamily="18" charset="0"/>
              </a:rPr>
              <a:t>Ability to make unwise decisions</a:t>
            </a:r>
          </a:p>
          <a:p>
            <a:pPr marL="0" indent="0">
              <a:buNone/>
            </a:pPr>
            <a:r>
              <a:rPr lang="en-GB" sz="4000" dirty="0">
                <a:latin typeface="Times New Roman" panose="02020603050405020304" pitchFamily="18" charset="0"/>
                <a:cs typeface="Times New Roman" panose="02020603050405020304" pitchFamily="18" charset="0"/>
              </a:rPr>
              <a:t>Best interest</a:t>
            </a:r>
          </a:p>
          <a:p>
            <a:pPr marL="0" indent="0">
              <a:buNone/>
            </a:pPr>
            <a:r>
              <a:rPr lang="en-GB" sz="4000" dirty="0">
                <a:latin typeface="Times New Roman" panose="02020603050405020304" pitchFamily="18" charset="0"/>
                <a:cs typeface="Times New Roman" panose="02020603050405020304" pitchFamily="18" charset="0"/>
              </a:rPr>
              <a:t>Least Restrictive</a:t>
            </a:r>
          </a:p>
          <a:p>
            <a:pPr marL="0" indent="0">
              <a:buNone/>
            </a:pPr>
            <a:r>
              <a:rPr lang="en-GB" sz="1400" dirty="0">
                <a:latin typeface="Times New Roman" panose="02020603050405020304" pitchFamily="18" charset="0"/>
                <a:cs typeface="Times New Roman" panose="02020603050405020304" pitchFamily="18" charset="0"/>
                <a:hlinkClick r:id="rId2"/>
              </a:rPr>
              <a:t>https://www.scie.org.uk/mca/dols/practice/care-home</a:t>
            </a:r>
            <a:endParaRPr lang="en-GB" sz="1400" dirty="0">
              <a:latin typeface="Times New Roman" panose="02020603050405020304" pitchFamily="18" charset="0"/>
              <a:cs typeface="Times New Roman" panose="02020603050405020304" pitchFamily="18" charset="0"/>
            </a:endParaRPr>
          </a:p>
          <a:p>
            <a:pPr marL="0" indent="0">
              <a:buNone/>
            </a:pP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0395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EADE2-3FDF-4B35-A9A2-D422A5D3D6AE}"/>
              </a:ext>
            </a:extLst>
          </p:cNvPr>
          <p:cNvSpPr>
            <a:spLocks noGrp="1"/>
          </p:cNvSpPr>
          <p:nvPr>
            <p:ph type="title"/>
          </p:nvPr>
        </p:nvSpPr>
        <p:spPr/>
        <p:txBody>
          <a:bodyPr/>
          <a:lstStyle/>
          <a:p>
            <a:r>
              <a:rPr lang="en-GB" b="1" dirty="0"/>
              <a:t>Capacity Test – 2 stages</a:t>
            </a:r>
          </a:p>
        </p:txBody>
      </p:sp>
      <p:sp>
        <p:nvSpPr>
          <p:cNvPr id="3" name="Content Placeholder 2">
            <a:extLst>
              <a:ext uri="{FF2B5EF4-FFF2-40B4-BE49-F238E27FC236}">
                <a16:creationId xmlns:a16="http://schemas.microsoft.com/office/drawing/2014/main" id="{7DDC587A-28DB-45E8-BBC0-6008E0A982C9}"/>
              </a:ext>
            </a:extLst>
          </p:cNvPr>
          <p:cNvSpPr>
            <a:spLocks noGrp="1"/>
          </p:cNvSpPr>
          <p:nvPr>
            <p:ph idx="1"/>
          </p:nvPr>
        </p:nvSpPr>
        <p:spPr/>
        <p:txBody>
          <a:bodyPr/>
          <a:lstStyle/>
          <a:p>
            <a:r>
              <a:rPr lang="en-GB" sz="3200" dirty="0">
                <a:latin typeface="Times New Roman" panose="02020603050405020304" pitchFamily="18" charset="0"/>
                <a:cs typeface="Times New Roman" panose="02020603050405020304" pitchFamily="18" charset="0"/>
              </a:rPr>
              <a:t>Does the individual have an impairment or disturbance of the mind or brain (temporary or permanent)</a:t>
            </a:r>
          </a:p>
          <a:p>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Does the impairment mean that the person is unable to make the decision at the time it needs to be made</a:t>
            </a:r>
          </a:p>
          <a:p>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40254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EE9C3-C6D8-451D-BEFF-7A42A16D5051}"/>
              </a:ext>
            </a:extLst>
          </p:cNvPr>
          <p:cNvSpPr>
            <a:spLocks noGrp="1"/>
          </p:cNvSpPr>
          <p:nvPr>
            <p:ph type="title"/>
          </p:nvPr>
        </p:nvSpPr>
        <p:spPr/>
        <p:txBody>
          <a:bodyPr/>
          <a:lstStyle/>
          <a:p>
            <a:r>
              <a:rPr lang="en-GB" b="1" dirty="0"/>
              <a:t>A person is unable to make a decision if they cannot ……</a:t>
            </a:r>
          </a:p>
        </p:txBody>
      </p:sp>
      <p:sp>
        <p:nvSpPr>
          <p:cNvPr id="3" name="Content Placeholder 2">
            <a:extLst>
              <a:ext uri="{FF2B5EF4-FFF2-40B4-BE49-F238E27FC236}">
                <a16:creationId xmlns:a16="http://schemas.microsoft.com/office/drawing/2014/main" id="{E27E3ED0-17C4-4520-A76C-FD4658170363}"/>
              </a:ext>
            </a:extLst>
          </p:cNvPr>
          <p:cNvSpPr>
            <a:spLocks noGrp="1"/>
          </p:cNvSpPr>
          <p:nvPr>
            <p:ph idx="1"/>
          </p:nvPr>
        </p:nvSpPr>
        <p:spPr/>
        <p:txBody>
          <a:bodyPr>
            <a:normAutofit/>
          </a:bodyPr>
          <a:lstStyle/>
          <a:p>
            <a:r>
              <a:rPr lang="en-GB" sz="3200" dirty="0">
                <a:latin typeface="Times New Roman" panose="02020603050405020304" pitchFamily="18" charset="0"/>
                <a:cs typeface="Times New Roman" panose="02020603050405020304" pitchFamily="18" charset="0"/>
              </a:rPr>
              <a:t>Understand the information about the decision</a:t>
            </a:r>
          </a:p>
          <a:p>
            <a:r>
              <a:rPr lang="en-GB" sz="3200" dirty="0">
                <a:latin typeface="Times New Roman" panose="02020603050405020304" pitchFamily="18" charset="0"/>
                <a:cs typeface="Times New Roman" panose="02020603050405020304" pitchFamily="18" charset="0"/>
              </a:rPr>
              <a:t>Retain the information in their mind</a:t>
            </a:r>
          </a:p>
          <a:p>
            <a:r>
              <a:rPr lang="en-GB" sz="3200" dirty="0">
                <a:latin typeface="Times New Roman" panose="02020603050405020304" pitchFamily="18" charset="0"/>
                <a:cs typeface="Times New Roman" panose="02020603050405020304" pitchFamily="18" charset="0"/>
              </a:rPr>
              <a:t>Use the information as part of the decision-making process</a:t>
            </a:r>
          </a:p>
          <a:p>
            <a:r>
              <a:rPr lang="en-GB" sz="3200" dirty="0">
                <a:latin typeface="Times New Roman" panose="02020603050405020304" pitchFamily="18" charset="0"/>
                <a:cs typeface="Times New Roman" panose="02020603050405020304" pitchFamily="18" charset="0"/>
              </a:rPr>
              <a:t>Communicate their decision </a:t>
            </a:r>
          </a:p>
          <a:p>
            <a:endParaRPr lang="en-GB" sz="3200" dirty="0">
              <a:latin typeface="Times New Roman" panose="02020603050405020304" pitchFamily="18" charset="0"/>
              <a:cs typeface="Times New Roman" panose="02020603050405020304" pitchFamily="18" charset="0"/>
            </a:endParaRPr>
          </a:p>
          <a:p>
            <a:pPr marL="0" indent="0">
              <a:buNone/>
            </a:pPr>
            <a:r>
              <a:rPr lang="en-GB" sz="1400" dirty="0">
                <a:latin typeface="Times New Roman" panose="02020603050405020304" pitchFamily="18" charset="0"/>
                <a:cs typeface="Times New Roman" panose="02020603050405020304" pitchFamily="18" charset="0"/>
              </a:rPr>
              <a:t>                                                                                                                                                                                   GOV.UK</a:t>
            </a:r>
          </a:p>
          <a:p>
            <a:pPr marL="0" indent="0">
              <a:buNone/>
            </a:pPr>
            <a:endParaRPr lang="en-GB" sz="1400" dirty="0">
              <a:latin typeface="Times New Roman" panose="02020603050405020304" pitchFamily="18" charset="0"/>
              <a:cs typeface="Times New Roman" panose="02020603050405020304" pitchFamily="18" charset="0"/>
            </a:endParaRPr>
          </a:p>
          <a:p>
            <a:pPr marL="0" indent="0">
              <a:buNone/>
            </a:pPr>
            <a:endParaRPr lang="en-GB" sz="1400" dirty="0">
              <a:latin typeface="Times New Roman" panose="02020603050405020304" pitchFamily="18" charset="0"/>
              <a:cs typeface="Times New Roman" panose="02020603050405020304" pitchFamily="18" charset="0"/>
            </a:endParaRPr>
          </a:p>
          <a:p>
            <a:pPr marL="0" indent="0">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4159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F80C0-C874-45E6-8708-24E6131DD3EC}"/>
              </a:ext>
            </a:extLst>
          </p:cNvPr>
          <p:cNvSpPr>
            <a:spLocks noGrp="1"/>
          </p:cNvSpPr>
          <p:nvPr>
            <p:ph type="title"/>
          </p:nvPr>
        </p:nvSpPr>
        <p:spPr/>
        <p:txBody>
          <a:bodyPr/>
          <a:lstStyle/>
          <a:p>
            <a:r>
              <a:rPr lang="en-GB" b="1" dirty="0"/>
              <a:t>              Capacity to consent</a:t>
            </a:r>
          </a:p>
        </p:txBody>
      </p:sp>
      <p:sp>
        <p:nvSpPr>
          <p:cNvPr id="3" name="Content Placeholder 2">
            <a:extLst>
              <a:ext uri="{FF2B5EF4-FFF2-40B4-BE49-F238E27FC236}">
                <a16:creationId xmlns:a16="http://schemas.microsoft.com/office/drawing/2014/main" id="{3AD88B94-7598-4196-931F-C93703439280}"/>
              </a:ext>
            </a:extLst>
          </p:cNvPr>
          <p:cNvSpPr>
            <a:spLocks noGrp="1"/>
          </p:cNvSpPr>
          <p:nvPr>
            <p:ph idx="1"/>
          </p:nvPr>
        </p:nvSpPr>
        <p:spPr>
          <a:xfrm>
            <a:off x="1066800" y="1683026"/>
            <a:ext cx="10058400" cy="4691270"/>
          </a:xfrm>
        </p:spPr>
        <p:txBody>
          <a:bodyPr>
            <a:noAutofit/>
          </a:bodyPr>
          <a:lstStyle/>
          <a:p>
            <a:pPr algn="just"/>
            <a:r>
              <a:rPr lang="en-GB" sz="2400" dirty="0">
                <a:latin typeface="Times New Roman" panose="02020603050405020304" pitchFamily="18" charset="0"/>
                <a:cs typeface="Times New Roman" panose="02020603050405020304" pitchFamily="18" charset="0"/>
              </a:rPr>
              <a:t>If an adult has the capacity to make a voluntary and informed decision to consent to a particular treatment, their decision must be respected</a:t>
            </a:r>
          </a:p>
          <a:p>
            <a:pPr algn="just"/>
            <a:r>
              <a:rPr lang="en-GB" sz="2400" dirty="0">
                <a:latin typeface="Times New Roman" panose="02020603050405020304" pitchFamily="18" charset="0"/>
                <a:cs typeface="Times New Roman" panose="02020603050405020304" pitchFamily="18" charset="0"/>
              </a:rPr>
              <a:t>This is still the case even if refusing treatment would result in their death</a:t>
            </a:r>
          </a:p>
          <a:p>
            <a:pPr algn="just"/>
            <a:r>
              <a:rPr lang="en-GB" sz="2400" dirty="0">
                <a:latin typeface="Times New Roman" panose="02020603050405020304" pitchFamily="18" charset="0"/>
                <a:cs typeface="Times New Roman" panose="02020603050405020304" pitchFamily="18" charset="0"/>
              </a:rPr>
              <a:t>If a person does not have the capacity to make a decision about their treatment and they have not appointed a Lasting Power of Attorney (LPA), the healthcare professionals treating them can go ahead and provide treatment if they believe that it is in the person’s best interest</a:t>
            </a:r>
          </a:p>
          <a:p>
            <a:pPr algn="just"/>
            <a:r>
              <a:rPr lang="en-GB" sz="2400" dirty="0">
                <a:latin typeface="Times New Roman" panose="02020603050405020304" pitchFamily="18" charset="0"/>
                <a:cs typeface="Times New Roman" panose="02020603050405020304" pitchFamily="18" charset="0"/>
              </a:rPr>
              <a:t>Clinicians must take reasonable steps to discuss the situation with appropriate others before making these decisions (</a:t>
            </a:r>
            <a:r>
              <a:rPr lang="en-GB" sz="2400" dirty="0" err="1">
                <a:latin typeface="Times New Roman" panose="02020603050405020304" pitchFamily="18" charset="0"/>
                <a:cs typeface="Times New Roman" panose="02020603050405020304" pitchFamily="18" charset="0"/>
              </a:rPr>
              <a:t>ie</a:t>
            </a:r>
            <a:r>
              <a:rPr lang="en-GB" sz="2400" dirty="0">
                <a:latin typeface="Times New Roman" panose="02020603050405020304" pitchFamily="18" charset="0"/>
                <a:cs typeface="Times New Roman" panose="02020603050405020304" pitchFamily="18" charset="0"/>
              </a:rPr>
              <a:t> religious community, relatives, friends)                                                               </a:t>
            </a:r>
            <a:r>
              <a:rPr lang="en-GB" sz="1400" dirty="0">
                <a:latin typeface="Times New Roman" panose="02020603050405020304" pitchFamily="18" charset="0"/>
                <a:cs typeface="Times New Roman" panose="02020603050405020304" pitchFamily="18" charset="0"/>
                <a:hlinkClick r:id="rId2"/>
              </a:rPr>
              <a:t>https://www.nhs.uk/conditions/consent-to-treatment</a:t>
            </a:r>
            <a:endParaRPr lang="en-GB" sz="1400" dirty="0">
              <a:latin typeface="Times New Roman" panose="02020603050405020304" pitchFamily="18" charset="0"/>
              <a:cs typeface="Times New Roman" panose="02020603050405020304" pitchFamily="18" charset="0"/>
            </a:endParaRPr>
          </a:p>
          <a:p>
            <a:pPr algn="just"/>
            <a:endParaRPr lang="en-GB" sz="1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202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137651BA-F45C-4845-9AB3-E0A65B39F5E1}">
  <ds:schemaRefs>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http://www.w3.org/XML/1998/namespace"/>
    <ds:schemaRef ds:uri="http://schemas.openxmlformats.org/package/2006/metadata/core-properties"/>
    <ds:schemaRef ds:uri="16c05727-aa75-4e4a-9b5f-8a80a1165891"/>
    <ds:schemaRef ds:uri="71af3243-3dd4-4a8d-8c0d-dd76da1f02a5"/>
    <ds:schemaRef ds:uri="http://schemas.microsoft.com/office/2006/metadata/propertie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{F34D3555-8D31-484A-B8E2-FE89690244CA}tf78438558_win32</Template>
  <TotalTime>1569</TotalTime>
  <Words>2015</Words>
  <Application>Microsoft Office PowerPoint</Application>
  <PresentationFormat>Widescreen</PresentationFormat>
  <Paragraphs>217</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Cambria Math</vt:lpstr>
      <vt:lpstr>Century Gothic</vt:lpstr>
      <vt:lpstr>Garamond</vt:lpstr>
      <vt:lpstr>Times New Roman</vt:lpstr>
      <vt:lpstr>SavonVTI</vt:lpstr>
      <vt:lpstr>ConseNT    MENTAL CAPACITY      Power of Attorney</vt:lpstr>
      <vt:lpstr>Consent</vt:lpstr>
      <vt:lpstr>Valid Consent</vt:lpstr>
      <vt:lpstr>Mental Capacity</vt:lpstr>
      <vt:lpstr>       The Mental Capacity Act 2005</vt:lpstr>
      <vt:lpstr>MCA – 5 Principles</vt:lpstr>
      <vt:lpstr>Capacity Test – 2 stages</vt:lpstr>
      <vt:lpstr>A person is unable to make a decision if they cannot ……</vt:lpstr>
      <vt:lpstr>              Capacity to consent</vt:lpstr>
      <vt:lpstr>Best Interest decisions</vt:lpstr>
      <vt:lpstr>Lasting Power of Attorney(LPA)</vt:lpstr>
      <vt:lpstr>Power of Attorney</vt:lpstr>
      <vt:lpstr>POWER OF ATTORNEY </vt:lpstr>
      <vt:lpstr>Enduring Power of Attorney (EPA)</vt:lpstr>
      <vt:lpstr>Lasting Power of Attorney (LPA)</vt:lpstr>
      <vt:lpstr>Lasting Power of Attorney (LPA)</vt:lpstr>
      <vt:lpstr>Lasting Power of Attorney (LPA): 2 Types</vt:lpstr>
      <vt:lpstr>Health and welfare lasting Power of Attorney </vt:lpstr>
      <vt:lpstr>Who can be your Power of Attorney(POA)</vt:lpstr>
      <vt:lpstr>When choosing an attorney, consider…</vt:lpstr>
      <vt:lpstr>Lasting Power of Attorney</vt:lpstr>
      <vt:lpstr>Making decisions for you</vt:lpstr>
      <vt:lpstr>Appointing Attorneys</vt:lpstr>
      <vt:lpstr>Responsibilities of LPA</vt:lpstr>
      <vt:lpstr>GOV.UK Website</vt:lpstr>
      <vt:lpstr>GOV.UK Website cont.</vt:lpstr>
      <vt:lpstr>Register an LPA</vt:lpstr>
      <vt:lpstr>Cost to register an LPA</vt:lpstr>
      <vt:lpstr>If you make a mistake on form</vt:lpstr>
      <vt:lpstr>You can change your LPA</vt:lpstr>
      <vt:lpstr>          OPG – Contact Details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of Attorney</dc:title>
  <dc:creator>Regional Uk</dc:creator>
  <cp:lastModifiedBy>Admin</cp:lastModifiedBy>
  <cp:revision>101</cp:revision>
  <cp:lastPrinted>2021-01-18T21:27:52Z</cp:lastPrinted>
  <dcterms:created xsi:type="dcterms:W3CDTF">2020-11-30T15:50:26Z</dcterms:created>
  <dcterms:modified xsi:type="dcterms:W3CDTF">2021-02-02T09:51:08Z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