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66" r:id="rId7"/>
    <p:sldId id="278" r:id="rId8"/>
    <p:sldId id="277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E31E-4C8A-4EEA-BE01-0C9CD3E0A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8B6F8-7582-4524-8C0D-D7F208C20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94436-0854-4323-B65E-3FBA3CB7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9F8F4-E326-489B-A7E0-CBD694FD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E2C23-F6DE-48C3-A114-3CA1DAFA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2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3846-FEFF-4C66-A8F0-40A41B31B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E87E1-F8D2-4F30-8D1F-B2895CF17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BDD59-CA24-4710-A4D6-337C8B3A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D1758-71D2-485C-A0B5-1320C63B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AC96F-AD7F-4169-A00F-C9237AAB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9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790D3-EEBF-41BE-B029-4944D407B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DDA35-4882-4C2E-AF5B-EDAB51618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AF8E-CA0A-4816-8C51-75C348C0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BB132-03DC-4496-A9F0-0693758D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82159-0F96-43AE-9028-99E6EC1F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1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3E99B-1F6F-4BC3-B71B-362FFFB5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4641B-8C0C-44B6-AEFF-21682B550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5854D-274B-4DEF-87F6-528AB8A2D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97BC1-88C6-41E2-B03A-F70F9A17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6B50A-3376-4779-BEAA-7FB39044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6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23916-B4D3-494F-922A-9CA94A45C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27115-1C95-4163-8029-8828638A8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F2BDA-25C2-4340-A5FF-B752B757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6DACD-F6A3-42E7-806F-8FADFE12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0206D-D982-420D-BD38-F50987BD0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3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00360-E807-47FD-A016-6FC78837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53D2-63ED-41A5-812F-37AFD4076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0F0E3-D3DD-4D82-8056-08EC8DF71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092FD-B095-49FB-8B64-2656DB579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B700D-B038-4F5F-B286-E6F22596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AA15D-1A3D-4444-AC88-B54467A2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9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8062-BF45-4E80-A96B-AD9A76F9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0F40B-7FCA-49E9-AAAD-BFF67380A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E413F-80A4-4525-9200-466FEB95E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697EFE-003C-486E-B063-000403570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AF558-3918-4E77-B103-AC0AD5983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97CCB-A369-4DCC-B218-128B1984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5D880-F2EB-4D6F-9563-5D3FB83F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A53F2-B3A9-4247-B2B6-8510E9E6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1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7B1C-E844-4DF4-A77A-AC642DB7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166FE6-CE68-4CE4-BB8B-C1DE5ADF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F35D0-7355-4133-A240-5334DD23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4E772-01C8-4052-B0EA-1C3B94A3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8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D35FE8-C442-49E9-BE40-D47433F0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75E239-3245-4C4B-A46C-6B87FF88E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FF66F-DF9C-4150-843B-DA6C1370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72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100D-DFE6-41B1-AA95-0EE41008F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87C81-C846-4684-922B-E1C477BF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90093-A06D-4CC5-A41B-6A543C383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211D4-2142-4DB4-924F-07E0E9CA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873F8-6B83-4457-B8B1-D2D18F58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AD7EA-86A7-450F-ABD8-AFDBFCB6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52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218F-30F6-41B8-AFDB-332ED97F5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B35F4B-D382-458A-8C27-894541651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58245-73B4-4634-82D3-3F965290E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76ABE-73DF-418B-AE34-8B62665C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DD118-CA87-41B1-9434-32D20E5EE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4BDBF-3A0B-42FD-9FD2-6EF06F59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5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B85E0-98DB-4582-8E0D-ED45D3A4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F81F1-E88F-4C50-A7A9-80C447BD6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06CF6-0AA8-41F6-AB70-D359970D0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DDA25-F143-4EB7-9192-780F2A69BA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29256-E64B-47F7-B85A-998E62CFD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DA144-70FD-4D0D-8033-1A9F38F34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295BF-79E4-4509-9DC7-0FE114BC3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84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83BD-3FBB-4F91-8214-B48D72954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191" y="1225899"/>
            <a:ext cx="10711543" cy="2947255"/>
          </a:xfrm>
        </p:spPr>
        <p:txBody>
          <a:bodyPr>
            <a:no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Documents and Processes that can be used to record your wishes and decisions, including those concerning your health and care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D31D81-868B-4F1D-85EB-27923B247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5761"/>
            <a:ext cx="9144000" cy="1655762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Sr Doreen Cunningham &amp; Susan Thomas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January 2021</a:t>
            </a:r>
          </a:p>
        </p:txBody>
      </p:sp>
    </p:spTree>
    <p:extLst>
      <p:ext uri="{BB962C8B-B14F-4D97-AF65-F5344CB8AC3E}">
        <p14:creationId xmlns:p14="http://schemas.microsoft.com/office/powerpoint/2010/main" val="371128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3344-C361-45B4-BC00-163B798D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we’re going to cover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60521-392C-4DE3-B15A-70BAFFFF8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Documents and processes generally fall into three categories:</a:t>
            </a:r>
          </a:p>
          <a:p>
            <a:pPr lvl="1"/>
            <a:r>
              <a:rPr lang="en-GB" sz="3200" b="1" dirty="0"/>
              <a:t>Statement of Wishes</a:t>
            </a:r>
          </a:p>
          <a:p>
            <a:pPr lvl="1"/>
            <a:r>
              <a:rPr lang="en-GB" sz="3200" b="1" dirty="0"/>
              <a:t>Advanced Directives / Decisions</a:t>
            </a:r>
          </a:p>
          <a:p>
            <a:pPr lvl="1"/>
            <a:r>
              <a:rPr lang="en-GB" sz="3200" b="1" dirty="0"/>
              <a:t>Lasting Power of Attorney (LPA)</a:t>
            </a:r>
            <a:endParaRPr lang="en-GB" sz="2800" b="1" dirty="0"/>
          </a:p>
          <a:p>
            <a:r>
              <a:rPr lang="en-GB" dirty="0"/>
              <a:t>Importance of storage and updating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82C799-2D70-46FA-9569-FB9455222B37}"/>
              </a:ext>
            </a:extLst>
          </p:cNvPr>
          <p:cNvSpPr txBox="1"/>
          <p:nvPr/>
        </p:nvSpPr>
        <p:spPr>
          <a:xfrm>
            <a:off x="7134329" y="2059912"/>
            <a:ext cx="4748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31C0FD-D4E3-411A-96B4-4B8296CAF22A}"/>
              </a:ext>
            </a:extLst>
          </p:cNvPr>
          <p:cNvSpPr txBox="1"/>
          <p:nvPr/>
        </p:nvSpPr>
        <p:spPr>
          <a:xfrm>
            <a:off x="7441661" y="2398466"/>
            <a:ext cx="4750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Both referred to as Living Wills</a:t>
            </a:r>
          </a:p>
        </p:txBody>
      </p:sp>
    </p:spTree>
    <p:extLst>
      <p:ext uri="{BB962C8B-B14F-4D97-AF65-F5344CB8AC3E}">
        <p14:creationId xmlns:p14="http://schemas.microsoft.com/office/powerpoint/2010/main" val="193211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86DF-DCEB-44CE-A6DE-C59435778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Why do you need any of these documents?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B87F-36EA-4480-BDCF-92FBFBA69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Opportunity to state the wishes and preferences of how you are cared for, who is notified in the event that you are ill or die </a:t>
            </a:r>
          </a:p>
          <a:p>
            <a:r>
              <a:rPr lang="en-GB" dirty="0"/>
              <a:t>Choices of:</a:t>
            </a:r>
          </a:p>
          <a:p>
            <a:pPr lvl="1"/>
            <a:r>
              <a:rPr lang="en-GB" dirty="0"/>
              <a:t>The care you receive</a:t>
            </a:r>
          </a:p>
          <a:p>
            <a:pPr lvl="1"/>
            <a:r>
              <a:rPr lang="en-GB" dirty="0"/>
              <a:t>Where that care is received</a:t>
            </a:r>
          </a:p>
          <a:p>
            <a:pPr lvl="1"/>
            <a:r>
              <a:rPr lang="en-GB" dirty="0"/>
              <a:t>Decisions about interventions that you may or may not want</a:t>
            </a:r>
          </a:p>
          <a:p>
            <a:r>
              <a:rPr lang="en-GB" dirty="0"/>
              <a:t>It informs those seeking to care for you (</a:t>
            </a:r>
            <a:r>
              <a:rPr lang="en-GB" dirty="0" err="1"/>
              <a:t>eg</a:t>
            </a:r>
            <a:r>
              <a:rPr lang="en-GB" dirty="0"/>
              <a:t> health professionals) and others in the Congregation, to know that they are, as far as possible, fulfilling your wishes</a:t>
            </a:r>
          </a:p>
        </p:txBody>
      </p:sp>
    </p:spTree>
    <p:extLst>
      <p:ext uri="{BB962C8B-B14F-4D97-AF65-F5344CB8AC3E}">
        <p14:creationId xmlns:p14="http://schemas.microsoft.com/office/powerpoint/2010/main" val="425759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EB6F-33D2-4543-B827-081FBAE36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are the basic differences between these documents?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7FDF4-EB38-4A40-B14E-D0CAF4213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Statement of Wishes:</a:t>
            </a:r>
          </a:p>
          <a:p>
            <a:pPr lvl="1"/>
            <a:r>
              <a:rPr lang="en-GB" dirty="0"/>
              <a:t>A written but less formal expression of wishes which will help to inform a health professional’s actions</a:t>
            </a:r>
          </a:p>
          <a:p>
            <a:pPr lvl="1"/>
            <a:r>
              <a:rPr lang="en-GB" dirty="0"/>
              <a:t>Not legally binding on (i.e. it does not have to be followed by) health professionals but unlikely to be ignored</a:t>
            </a:r>
          </a:p>
          <a:p>
            <a:pPr lvl="1"/>
            <a:r>
              <a:rPr lang="en-GB" dirty="0"/>
              <a:t>Preferences regarding medical care </a:t>
            </a:r>
          </a:p>
          <a:p>
            <a:pPr lvl="1"/>
            <a:r>
              <a:rPr lang="en-GB" dirty="0"/>
              <a:t>Must be signed but should not be witnessed</a:t>
            </a:r>
          </a:p>
          <a:p>
            <a:pPr lvl="1"/>
            <a:r>
              <a:rPr lang="en-GB" dirty="0"/>
              <a:t>Named Person should not be delegated</a:t>
            </a:r>
          </a:p>
          <a:p>
            <a:r>
              <a:rPr lang="en-GB" dirty="0"/>
              <a:t>Advanced Directive</a:t>
            </a:r>
          </a:p>
          <a:p>
            <a:pPr lvl="1"/>
            <a:r>
              <a:rPr lang="en-GB" dirty="0"/>
              <a:t>More formal expression of wishes</a:t>
            </a:r>
          </a:p>
          <a:p>
            <a:pPr lvl="1"/>
            <a:r>
              <a:rPr lang="en-GB" dirty="0"/>
              <a:t>Is binding on health professionals</a:t>
            </a:r>
          </a:p>
          <a:p>
            <a:pPr lvl="1"/>
            <a:r>
              <a:rPr lang="en-GB" dirty="0"/>
              <a:t>May include choices on receiving or not receiving care (</a:t>
            </a:r>
            <a:r>
              <a:rPr lang="en-GB" dirty="0" err="1"/>
              <a:t>eg</a:t>
            </a:r>
            <a:r>
              <a:rPr lang="en-GB" dirty="0"/>
              <a:t> life sustaining treatment)</a:t>
            </a:r>
          </a:p>
          <a:p>
            <a:pPr lvl="1"/>
            <a:r>
              <a:rPr lang="en-GB" dirty="0"/>
              <a:t>Must be signed and witnessed and copy lodged with GP</a:t>
            </a:r>
          </a:p>
          <a:p>
            <a:pPr lvl="1"/>
            <a:r>
              <a:rPr lang="en-GB" dirty="0"/>
              <a:t>Named Person may not be delegated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01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FBD5-573D-400A-9554-58F6AAFB5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are the basic differences between these documents?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08F4A-AAAE-4D63-B562-1AB0D337A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Lasting Power of Attorney</a:t>
            </a:r>
          </a:p>
          <a:p>
            <a:pPr lvl="1"/>
            <a:r>
              <a:rPr lang="en-GB" dirty="0"/>
              <a:t>A formal expression of wishes in a legally standardised document</a:t>
            </a:r>
          </a:p>
          <a:p>
            <a:pPr lvl="1"/>
            <a:r>
              <a:rPr lang="en-GB" dirty="0"/>
              <a:t>Standard prescribed forms and Government guidance and fee payable</a:t>
            </a:r>
          </a:p>
          <a:p>
            <a:pPr lvl="1"/>
            <a:r>
              <a:rPr lang="en-GB" dirty="0"/>
              <a:t>Has to be registered</a:t>
            </a:r>
          </a:p>
          <a:p>
            <a:pPr lvl="1"/>
            <a:r>
              <a:rPr lang="en-GB" dirty="0"/>
              <a:t>Is binding on health professionals</a:t>
            </a:r>
          </a:p>
          <a:p>
            <a:pPr lvl="1"/>
            <a:r>
              <a:rPr lang="en-GB" dirty="0"/>
              <a:t>Nominates a person to be able to make decision on your behalf</a:t>
            </a:r>
          </a:p>
          <a:p>
            <a:pPr lvl="1"/>
            <a:r>
              <a:rPr lang="en-GB" dirty="0"/>
              <a:t>Can cover financial, or all health decisions, or both</a:t>
            </a:r>
          </a:p>
          <a:p>
            <a:pPr lvl="1"/>
            <a:r>
              <a:rPr lang="en-GB" dirty="0"/>
              <a:t>Must be signed and witnessed</a:t>
            </a:r>
          </a:p>
          <a:p>
            <a:pPr lvl="1"/>
            <a:r>
              <a:rPr lang="en-GB" dirty="0"/>
              <a:t>Overrides any Statement of Wishes or Advanced Directive already in place. </a:t>
            </a:r>
            <a:r>
              <a:rPr lang="en-GB"/>
              <a:t>It </a:t>
            </a:r>
            <a:r>
              <a:rPr lang="en-GB" dirty="0"/>
              <a:t>gives the power to make decisions about you to another person, in the event you are not able to make decisions for yourself</a:t>
            </a:r>
          </a:p>
        </p:txBody>
      </p:sp>
    </p:spTree>
    <p:extLst>
      <p:ext uri="{BB962C8B-B14F-4D97-AF65-F5344CB8AC3E}">
        <p14:creationId xmlns:p14="http://schemas.microsoft.com/office/powerpoint/2010/main" val="298432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5A49-FAC0-4C5E-B792-18A554006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latin typeface="+mn-lt"/>
              </a:rPr>
              <a:t>Statement of Wishes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EC252-9B91-4619-80A9-88C4022FA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Statement of Wishes is an informal document (no standard </a:t>
            </a:r>
            <a:r>
              <a:rPr lang="en-GB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forma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that states your wishes and choices</a:t>
            </a:r>
          </a:p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document can state anything but most commonly includes:</a:t>
            </a:r>
          </a:p>
          <a:p>
            <a:pPr lvl="1"/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Personal information and contact details</a:t>
            </a:r>
          </a:p>
          <a:p>
            <a:pPr lvl="1"/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Details of a Named Person (used to be referred to as ‘next of kin’)</a:t>
            </a:r>
          </a:p>
          <a:p>
            <a:pPr lvl="1"/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Who to notify if you’re ill or need to go into hospital and/or on your death</a:t>
            </a:r>
          </a:p>
          <a:p>
            <a:pPr lvl="1"/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Preferences regarding medical care</a:t>
            </a:r>
          </a:p>
          <a:p>
            <a:pPr lvl="1"/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Funeral arrangements</a:t>
            </a:r>
          </a:p>
        </p:txBody>
      </p:sp>
    </p:spTree>
    <p:extLst>
      <p:ext uri="{BB962C8B-B14F-4D97-AF65-F5344CB8AC3E}">
        <p14:creationId xmlns:p14="http://schemas.microsoft.com/office/powerpoint/2010/main" val="301235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5A49-FAC0-4C5E-B792-18A55400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latin typeface="+mn-lt"/>
              </a:rPr>
              <a:t>Advanced Directive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EC252-9B91-4619-80A9-88C4022FA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868"/>
            <a:ext cx="10515600" cy="5390731"/>
          </a:xfrm>
        </p:spPr>
        <p:txBody>
          <a:bodyPr>
            <a:normAutofit fontScale="25000" lnSpcReduction="20000"/>
          </a:bodyPr>
          <a:lstStyle/>
          <a:p>
            <a:r>
              <a:rPr lang="en-GB" sz="1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 Advanced Directive is a formal document (no standard </a:t>
            </a:r>
            <a:r>
              <a:rPr lang="en-GB" sz="1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 forma</a:t>
            </a:r>
            <a:r>
              <a:rPr lang="en-GB" sz="1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that details your wishes and choices</a:t>
            </a:r>
          </a:p>
          <a:p>
            <a:r>
              <a:rPr lang="en-GB" sz="11200" dirty="0">
                <a:ea typeface="Calibri" panose="020F0502020204030204" pitchFamily="34" charset="0"/>
                <a:cs typeface="Times New Roman" panose="02020603050405020304" pitchFamily="18" charset="0"/>
              </a:rPr>
              <a:t>It enables </a:t>
            </a:r>
            <a:r>
              <a:rPr lang="en-US" sz="11200" dirty="0"/>
              <a:t>enables someone aged 18 and over, while still capable, to refuse specified medical treatment for a time in the future when they may be unable to, or lack the capacity to, consent to or refuse that treatment</a:t>
            </a:r>
          </a:p>
          <a:p>
            <a:r>
              <a:rPr lang="en-GB" sz="11200" dirty="0">
                <a:ea typeface="Calibri" panose="020F0502020204030204" pitchFamily="34" charset="0"/>
                <a:cs typeface="Times New Roman" panose="02020603050405020304" pitchFamily="18" charset="0"/>
              </a:rPr>
              <a:t>This is used </a:t>
            </a:r>
            <a:r>
              <a:rPr lang="en-GB" sz="1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particularly in regard to:</a:t>
            </a:r>
          </a:p>
          <a:p>
            <a:pPr lvl="1"/>
            <a:r>
              <a:rPr lang="en-GB" sz="1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Decisions regarding life-sustaining treatment which could include interventions to replace or support bodily functions, such as:</a:t>
            </a:r>
          </a:p>
          <a:p>
            <a:pPr lvl="2"/>
            <a:r>
              <a:rPr lang="en-GB" sz="9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ventilation – this may be used if you cannot breathe by yourself</a:t>
            </a:r>
          </a:p>
          <a:p>
            <a:pPr lvl="2"/>
            <a:r>
              <a:rPr lang="en-GB" sz="9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cardiopulmonary resuscitation (CPR) – </a:t>
            </a:r>
            <a:r>
              <a:rPr lang="en-GB" sz="9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example ‘do not resuscitate’ decisions</a:t>
            </a:r>
          </a:p>
          <a:p>
            <a:pPr lvl="2"/>
            <a:r>
              <a:rPr lang="en-GB" sz="9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antibiotics – this can help your body fight infection</a:t>
            </a:r>
          </a:p>
          <a:p>
            <a:pPr lvl="1"/>
            <a:r>
              <a:rPr lang="en-GB" sz="11200" dirty="0">
                <a:cs typeface="Times New Roman" panose="02020603050405020304" pitchFamily="18" charset="0"/>
              </a:rPr>
              <a:t>The decisions in this document may be changed and updated</a:t>
            </a:r>
          </a:p>
          <a:p>
            <a:pPr lvl="1"/>
            <a:r>
              <a:rPr lang="en-GB" sz="11200" dirty="0">
                <a:cs typeface="Times New Roman" panose="02020603050405020304" pitchFamily="18" charset="0"/>
              </a:rPr>
              <a:t>An Advanced Directive should be prepared having regard to the Mental Capacity Act 2005 and Government Guidance thereon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GB" sz="9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56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991BE-2940-40B1-A6F5-47A8AE17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latin typeface="+mn-lt"/>
              </a:rPr>
              <a:t>Advanced Directive – Legal Requirements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2FE4D-D08E-43C5-9390-31285975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593"/>
            <a:ext cx="10515600" cy="5089282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/>
              <a:t>full details of the person making the advance decision, including date of birth, address</a:t>
            </a:r>
          </a:p>
          <a:p>
            <a:r>
              <a:rPr lang="en-GB" sz="5100" dirty="0">
                <a:ea typeface="Calibri" panose="020F0502020204030204" pitchFamily="34" charset="0"/>
                <a:cs typeface="Times New Roman" panose="02020603050405020304" pitchFamily="18" charset="0"/>
              </a:rPr>
              <a:t>details of a Named Person and their contact details</a:t>
            </a:r>
            <a:endParaRPr lang="en-US" sz="5100" dirty="0"/>
          </a:p>
          <a:p>
            <a:r>
              <a:rPr lang="en-US" sz="5100" dirty="0"/>
              <a:t>a statement that the document should be used if the person ever lacks capacity to make treatment decisions</a:t>
            </a:r>
          </a:p>
          <a:p>
            <a:r>
              <a:rPr lang="en-GB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 must include a specific statement that the individual knows they are making a decision that would be effective even if it meant that life is at risk</a:t>
            </a:r>
          </a:p>
          <a:p>
            <a:r>
              <a:rPr lang="en-US" sz="5100" dirty="0"/>
              <a:t>a clear statement of the decision, the treatment to be refused and the circumstances in which the decision will apply</a:t>
            </a:r>
          </a:p>
          <a:p>
            <a:r>
              <a:rPr lang="en-US" sz="5100" dirty="0"/>
              <a:t>the person’s signature (or the signature of someone the person has asked to sign on their behalf and in their presence)</a:t>
            </a:r>
          </a:p>
          <a:p>
            <a:r>
              <a:rPr lang="en-US" sz="5100" dirty="0"/>
              <a:t>the name and signature of the person witnessing the signature</a:t>
            </a:r>
          </a:p>
          <a:p>
            <a:r>
              <a:rPr lang="en-US" sz="5100" dirty="0"/>
              <a:t>the name and address of the person’s GP and statement that a copy has been lodged with the GP</a:t>
            </a:r>
          </a:p>
          <a:p>
            <a:r>
              <a:rPr lang="en-US" sz="5100" dirty="0"/>
              <a:t>the date the document was written (or reviewed)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48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CC449-3B47-49AC-B802-EF0F9EB00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OpenSans-webfont"/>
              </a:rPr>
              <a:t>Storage and updating</a:t>
            </a:r>
            <a:br>
              <a:rPr lang="en-US" b="0" i="0" dirty="0">
                <a:solidFill>
                  <a:srgbClr val="333333"/>
                </a:solidFill>
                <a:effectLst/>
                <a:latin typeface="OpenSans-webfont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F7EF-41DF-48D0-8103-42B06BF63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3449"/>
            <a:ext cx="10515600" cy="487662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OpenSans-webfont"/>
              </a:rPr>
              <a:t>It is important for Congregations to decide how and where any documents, SOW, AD, LPA, will be kept once they are completed. 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OpenSans-webfont"/>
              </a:rPr>
              <a:t>The individual Sister needs to keep a copy and it might be helpful to have a copy for each member of a Community within the Community house. (This would help when Sisters need to be admitted to Hospital, especially in an emergency).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OpenSans-webfont"/>
              </a:rPr>
              <a:t>Very important to make sure any Religious going to a Care Home, not owned by the Congregation, has a copy of this.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OpenSans-webfont"/>
              </a:rPr>
              <a:t>The Congregation may decide to keep a copy centrally for each Sister. There is no ‘right or wrong’ way to store these but it does need to be decided and known to all.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OpenSans-webfont"/>
              </a:rPr>
              <a:t>The documents need to be regularly reviewed to ensure details are updated.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OpenSans-webfont"/>
              </a:rPr>
              <a:t> This could mean any change the individual wishes to make and if for any reason, the named individual needs to be changed. 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OpenSans-webfont"/>
              </a:rPr>
              <a:t>It has been known for the named person to pre decease the nominee.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34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971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OpenSans-webfont</vt:lpstr>
      <vt:lpstr>Office Theme</vt:lpstr>
      <vt:lpstr>Documents and Processes that can be used to record your wishes and decisions, including those concerning your health and care </vt:lpstr>
      <vt:lpstr>What we’re going to cover today</vt:lpstr>
      <vt:lpstr>Why do you need any of these documents?</vt:lpstr>
      <vt:lpstr>What are the basic differences between these documents? (1)</vt:lpstr>
      <vt:lpstr>What are the basic differences between these documents? (2)</vt:lpstr>
      <vt:lpstr>Statement of Wishes</vt:lpstr>
      <vt:lpstr>Advanced Directive</vt:lpstr>
      <vt:lpstr>Advanced Directive – Legal Requirements</vt:lpstr>
      <vt:lpstr>Storage and updating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Wills and Statement of Wishes</dc:title>
  <dc:creator>gareth thomas</dc:creator>
  <cp:lastModifiedBy>Admin</cp:lastModifiedBy>
  <cp:revision>57</cp:revision>
  <dcterms:created xsi:type="dcterms:W3CDTF">2021-01-12T13:15:24Z</dcterms:created>
  <dcterms:modified xsi:type="dcterms:W3CDTF">2021-01-21T13:59:42Z</dcterms:modified>
</cp:coreProperties>
</file>