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87" r:id="rId3"/>
    <p:sldId id="274" r:id="rId4"/>
    <p:sldId id="257" r:id="rId5"/>
    <p:sldId id="283" r:id="rId6"/>
    <p:sldId id="282" r:id="rId7"/>
    <p:sldId id="258" r:id="rId8"/>
    <p:sldId id="275" r:id="rId9"/>
    <p:sldId id="285" r:id="rId10"/>
    <p:sldId id="276" r:id="rId11"/>
    <p:sldId id="284" r:id="rId12"/>
    <p:sldId id="278" r:id="rId13"/>
    <p:sldId id="262" r:id="rId14"/>
    <p:sldId id="263" r:id="rId15"/>
    <p:sldId id="267" r:id="rId16"/>
    <p:sldId id="288" r:id="rId17"/>
    <p:sldId id="266" r:id="rId18"/>
    <p:sldId id="264" r:id="rId19"/>
    <p:sldId id="269" r:id="rId20"/>
    <p:sldId id="286" r:id="rId21"/>
    <p:sldId id="270" r:id="rId22"/>
    <p:sldId id="271"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1" clrIdx="0">
    <p:extLst>
      <p:ext uri="{19B8F6BF-5375-455C-9EA6-DF929625EA0E}">
        <p15:presenceInfo xmlns:p15="http://schemas.microsoft.com/office/powerpoint/2012/main" userId="e50db40985d762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4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2E532CE2-6B1C-44CA-8227-EE16DC5BD944}" type="datetimeFigureOut">
              <a:rPr lang="en-IE" smtClean="0"/>
              <a:t>06/11/2020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145899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E532CE2-6B1C-44CA-8227-EE16DC5BD944}" type="datetimeFigureOut">
              <a:rPr lang="en-IE" smtClean="0"/>
              <a:t>06/11/2020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425118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E532CE2-6B1C-44CA-8227-EE16DC5BD944}" type="datetimeFigureOut">
              <a:rPr lang="en-IE" smtClean="0"/>
              <a:t>06/11/2020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92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E532CE2-6B1C-44CA-8227-EE16DC5BD944}" type="datetimeFigureOut">
              <a:rPr lang="en-IE" smtClean="0"/>
              <a:t>06/11/2020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203920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32CE2-6B1C-44CA-8227-EE16DC5BD944}" type="datetimeFigureOut">
              <a:rPr lang="en-IE" smtClean="0"/>
              <a:t>06/11/2020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199094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2E532CE2-6B1C-44CA-8227-EE16DC5BD944}" type="datetimeFigureOut">
              <a:rPr lang="en-IE" smtClean="0"/>
              <a:t>06/11/2020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375168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2E532CE2-6B1C-44CA-8227-EE16DC5BD944}" type="datetimeFigureOut">
              <a:rPr lang="en-IE" smtClean="0"/>
              <a:t>06/11/2020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56308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2E532CE2-6B1C-44CA-8227-EE16DC5BD944}" type="datetimeFigureOut">
              <a:rPr lang="en-IE" smtClean="0"/>
              <a:t>06/11/2020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246903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32CE2-6B1C-44CA-8227-EE16DC5BD944}" type="datetimeFigureOut">
              <a:rPr lang="en-IE" smtClean="0"/>
              <a:t>06/11/2020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16199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532CE2-6B1C-44CA-8227-EE16DC5BD944}" type="datetimeFigureOut">
              <a:rPr lang="en-IE" smtClean="0"/>
              <a:t>06/11/2020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52098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532CE2-6B1C-44CA-8227-EE16DC5BD944}" type="datetimeFigureOut">
              <a:rPr lang="en-IE" smtClean="0"/>
              <a:t>06/11/2020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BBCC83C-4C5C-4244-BBA8-D87E26FE34AE}" type="slidenum">
              <a:rPr lang="en-IE" smtClean="0"/>
              <a:t>‹#›</a:t>
            </a:fld>
            <a:endParaRPr lang="en-IE"/>
          </a:p>
        </p:txBody>
      </p:sp>
    </p:spTree>
    <p:extLst>
      <p:ext uri="{BB962C8B-B14F-4D97-AF65-F5344CB8AC3E}">
        <p14:creationId xmlns:p14="http://schemas.microsoft.com/office/powerpoint/2010/main" val="172103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32CE2-6B1C-44CA-8227-EE16DC5BD944}" type="datetimeFigureOut">
              <a:rPr lang="en-IE" smtClean="0"/>
              <a:t>06/11/2020</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CC83C-4C5C-4244-BBA8-D87E26FE34AE}" type="slidenum">
              <a:rPr lang="en-IE" smtClean="0"/>
              <a:t>‹#›</a:t>
            </a:fld>
            <a:endParaRPr lang="en-IE"/>
          </a:p>
        </p:txBody>
      </p:sp>
    </p:spTree>
    <p:extLst>
      <p:ext uri="{BB962C8B-B14F-4D97-AF65-F5344CB8AC3E}">
        <p14:creationId xmlns:p14="http://schemas.microsoft.com/office/powerpoint/2010/main" val="712388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091" y="5267460"/>
            <a:ext cx="11372045" cy="1101614"/>
          </a:xfrm>
        </p:spPr>
        <p:txBody>
          <a:bodyPr/>
          <a:lstStyle/>
          <a:p>
            <a:r>
              <a:rPr lang="en-IE" b="1" dirty="0"/>
              <a:t>Embracing the Future with Hope</a:t>
            </a:r>
          </a:p>
        </p:txBody>
      </p:sp>
      <p:pic>
        <p:nvPicPr>
          <p:cNvPr id="8" name="Picture 4" descr="http://2.bp.blogspot.com/-vVW-VZfCLCY/TgMgGuNnCmI/AAAAAAAAAj4/EAH2INsgm4g/s1600/image003.jpg"/>
          <p:cNvPicPr>
            <a:picLocks noChangeAspect="1"/>
          </p:cNvPicPr>
          <p:nvPr/>
        </p:nvPicPr>
        <p:blipFill>
          <a:blip r:embed="rId2"/>
          <a:srcRect/>
          <a:stretch>
            <a:fillRect/>
          </a:stretch>
        </p:blipFill>
        <p:spPr>
          <a:xfrm>
            <a:off x="2091328" y="204044"/>
            <a:ext cx="7807569" cy="5190025"/>
          </a:xfrm>
          <a:prstGeom prst="rect">
            <a:avLst/>
          </a:prstGeom>
          <a:noFill/>
          <a:ln>
            <a:noFill/>
          </a:ln>
        </p:spPr>
      </p:pic>
    </p:spTree>
    <p:extLst>
      <p:ext uri="{BB962C8B-B14F-4D97-AF65-F5344CB8AC3E}">
        <p14:creationId xmlns:p14="http://schemas.microsoft.com/office/powerpoint/2010/main" val="326199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3000">
              <a:schemeClr val="accent2">
                <a:lumMod val="0"/>
                <a:lumOff val="100000"/>
              </a:schemeClr>
            </a:gs>
            <a:gs pos="12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pic>
        <p:nvPicPr>
          <p:cNvPr id="6" name="Picture 5" descr="https://christogenesis.org/wp-content/uploads/2020/01/Meister-Eckhart-300x300.jpg"/>
          <p:cNvPicPr/>
          <p:nvPr/>
        </p:nvPicPr>
        <p:blipFill>
          <a:blip r:embed="rId2">
            <a:extLst>
              <a:ext uri="{28A0092B-C50C-407E-A947-70E740481C1C}">
                <a14:useLocalDpi xmlns:a14="http://schemas.microsoft.com/office/drawing/2010/main" val="0"/>
              </a:ext>
            </a:extLst>
          </a:blip>
          <a:srcRect/>
          <a:stretch>
            <a:fillRect/>
          </a:stretch>
        </p:blipFill>
        <p:spPr bwMode="auto">
          <a:xfrm>
            <a:off x="864669" y="171450"/>
            <a:ext cx="10489131" cy="6438900"/>
          </a:xfrm>
          <a:prstGeom prst="rect">
            <a:avLst/>
          </a:prstGeom>
          <a:noFill/>
          <a:ln>
            <a:noFill/>
          </a:ln>
        </p:spPr>
      </p:pic>
      <p:sp>
        <p:nvSpPr>
          <p:cNvPr id="7" name="Rectangle 6"/>
          <p:cNvSpPr/>
          <p:nvPr/>
        </p:nvSpPr>
        <p:spPr>
          <a:xfrm>
            <a:off x="1942202" y="515075"/>
            <a:ext cx="8307595" cy="1754326"/>
          </a:xfrm>
          <a:prstGeom prst="rect">
            <a:avLst/>
          </a:prstGeom>
        </p:spPr>
        <p:txBody>
          <a:bodyPr wrap="none">
            <a:spAutoFit/>
          </a:bodyPr>
          <a:lstStyle/>
          <a:p>
            <a:r>
              <a:rPr lang="en-US"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Presence, Compassion, </a:t>
            </a:r>
          </a:p>
          <a:p>
            <a:r>
              <a:rPr lang="en-US"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Love or simply Being</a:t>
            </a:r>
            <a:endParaRPr lang="en-IE" sz="5400" dirty="0">
              <a:solidFill>
                <a:schemeClr val="bg1"/>
              </a:solidFill>
            </a:endParaRPr>
          </a:p>
        </p:txBody>
      </p:sp>
    </p:spTree>
    <p:extLst>
      <p:ext uri="{BB962C8B-B14F-4D97-AF65-F5344CB8AC3E}">
        <p14:creationId xmlns:p14="http://schemas.microsoft.com/office/powerpoint/2010/main" val="24153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idx="1"/>
          </p:nvPr>
        </p:nvSpPr>
        <p:spPr bwMode="auto">
          <a:xfrm>
            <a:off x="838200" y="3862794"/>
            <a:ext cx="2359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112541" y="3862794"/>
            <a:ext cx="12079459" cy="2523768"/>
          </a:xfrm>
          <a:prstGeom prst="rect">
            <a:avLst/>
          </a:prstGeom>
        </p:spPr>
        <p:txBody>
          <a:bodyPr wrap="square">
            <a:spAutoFit/>
          </a:bodyPr>
          <a:lstStyle/>
          <a:p>
            <a:pPr lvl="0" eaLnBrk="0" fontAlgn="base" hangingPunct="0">
              <a:spcBef>
                <a:spcPct val="0"/>
              </a:spcBef>
              <a:spcAft>
                <a:spcPct val="0"/>
              </a:spcAft>
            </a:pPr>
            <a:r>
              <a:rPr lang="en-GB" altLang="en-US" sz="3200" dirty="0">
                <a:solidFill>
                  <a:schemeClr val="bg1"/>
                </a:solidFill>
                <a:latin typeface="Arial" panose="020B0604020202020204" pitchFamily="34" charset="0"/>
                <a:ea typeface="Calibri" panose="020F0502020204030204" pitchFamily="34" charset="0"/>
              </a:rPr>
              <a:t>We are encumbered by </a:t>
            </a:r>
            <a:r>
              <a:rPr lang="en-GB" altLang="en-US" sz="3600" dirty="0">
                <a:solidFill>
                  <a:schemeClr val="bg1"/>
                </a:solidFill>
                <a:latin typeface="Calibri" panose="020F0502020204030204" pitchFamily="34" charset="0"/>
                <a:cs typeface="Calibri" panose="020F0502020204030204" pitchFamily="34" charset="0"/>
              </a:rPr>
              <a:t>old</a:t>
            </a:r>
            <a:r>
              <a:rPr lang="en-GB" altLang="en-US" sz="5400" dirty="0">
                <a:solidFill>
                  <a:schemeClr val="bg1"/>
                </a:solidFill>
              </a:rPr>
              <a:t> </a:t>
            </a:r>
            <a:r>
              <a:rPr lang="en-GB" altLang="en-US" sz="3600" dirty="0">
                <a:solidFill>
                  <a:schemeClr val="bg1"/>
                </a:solidFill>
              </a:rPr>
              <a:t>assumptions, </a:t>
            </a:r>
            <a:r>
              <a:rPr lang="en-GB" altLang="en-US" sz="3600" dirty="0">
                <a:solidFill>
                  <a:schemeClr val="bg1"/>
                </a:solidFill>
                <a:latin typeface="Calibri" panose="020F0502020204030204" pitchFamily="34" charset="0"/>
                <a:cs typeface="Calibri" panose="020F0502020204030204" pitchFamily="34" charset="0"/>
              </a:rPr>
              <a:t>burdened</a:t>
            </a:r>
            <a:r>
              <a:rPr lang="en-GB" altLang="en-US" sz="3600" dirty="0">
                <a:solidFill>
                  <a:schemeClr val="bg1"/>
                </a:solidFill>
              </a:rPr>
              <a:t> </a:t>
            </a:r>
            <a:r>
              <a:rPr lang="en-GB" altLang="en-US" sz="3600" dirty="0">
                <a:solidFill>
                  <a:schemeClr val="bg1"/>
                </a:solidFill>
                <a:latin typeface="Arial" panose="020B0604020202020204" pitchFamily="34" charset="0"/>
              </a:rPr>
              <a:t>by </a:t>
            </a:r>
            <a:r>
              <a:rPr lang="en-GB" altLang="en-US" sz="3600" dirty="0">
                <a:solidFill>
                  <a:schemeClr val="bg1"/>
                </a:solidFill>
                <a:latin typeface="Calibri" panose="020F0502020204030204" pitchFamily="34" charset="0"/>
                <a:cs typeface="Calibri" panose="020F0502020204030204" pitchFamily="34" charset="0"/>
              </a:rPr>
              <a:t>memories</a:t>
            </a:r>
            <a:r>
              <a:rPr lang="en-GB" altLang="en-US" sz="3600" dirty="0">
                <a:solidFill>
                  <a:schemeClr val="bg1"/>
                </a:solidFill>
              </a:rPr>
              <a:t> that limit our horizons and therefore, unfree to </a:t>
            </a:r>
            <a:r>
              <a:rPr lang="en-GB" altLang="en-US" sz="3600" dirty="0">
                <a:solidFill>
                  <a:schemeClr val="bg1"/>
                </a:solidFill>
                <a:latin typeface="Calibri" panose="020F0502020204030204" pitchFamily="34" charset="0"/>
                <a:cs typeface="Calibri" panose="020F0502020204030204" pitchFamily="34" charset="0"/>
              </a:rPr>
              <a:t>see God coming</a:t>
            </a:r>
            <a:r>
              <a:rPr lang="en-GB" altLang="en-US" sz="3600" dirty="0">
                <a:solidFill>
                  <a:schemeClr val="bg1"/>
                </a:solidFill>
              </a:rPr>
              <a:t> to </a:t>
            </a:r>
            <a:r>
              <a:rPr lang="en-GB" altLang="en-US" sz="3600" dirty="0">
                <a:solidFill>
                  <a:schemeClr val="bg1"/>
                </a:solidFill>
                <a:latin typeface="Calibri" panose="020F0502020204030204" pitchFamily="34" charset="0"/>
                <a:cs typeface="Calibri" panose="020F0502020204030204" pitchFamily="34" charset="0"/>
              </a:rPr>
              <a:t>us</a:t>
            </a:r>
            <a:r>
              <a:rPr lang="en-GB" altLang="en-US" sz="3600" dirty="0">
                <a:solidFill>
                  <a:schemeClr val="bg1"/>
                </a:solidFill>
              </a:rPr>
              <a:t> from the </a:t>
            </a:r>
            <a:r>
              <a:rPr lang="en-GB" altLang="en-US" sz="3600" dirty="0">
                <a:solidFill>
                  <a:schemeClr val="bg1"/>
                </a:solidFill>
                <a:latin typeface="Calibri" panose="020F0502020204030204" pitchFamily="34" charset="0"/>
                <a:cs typeface="Calibri" panose="020F0502020204030204" pitchFamily="34" charset="0"/>
              </a:rPr>
              <a:t>future</a:t>
            </a:r>
            <a:r>
              <a:rPr lang="en-GB" altLang="en-US" sz="28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GB" altLang="en-US" sz="2000" dirty="0">
                <a:solidFill>
                  <a:schemeClr val="bg1"/>
                </a:solidFill>
              </a:rPr>
              <a:t>  Constance Fitzgerald </a:t>
            </a:r>
            <a:r>
              <a:rPr lang="en-GB" altLang="en-US" sz="2000" dirty="0" err="1">
                <a:solidFill>
                  <a:schemeClr val="bg1"/>
                </a:solidFill>
              </a:rPr>
              <a:t>odc</a:t>
            </a:r>
            <a:endParaRPr lang="en-GB" altLang="en-US" sz="3600" dirty="0">
              <a:solidFill>
                <a:schemeClr val="bg1"/>
              </a:solidFill>
              <a:latin typeface="Arial" panose="020B0604020202020204" pitchFamily="34" charset="0"/>
            </a:endParaRPr>
          </a:p>
        </p:txBody>
      </p:sp>
    </p:spTree>
    <p:extLst>
      <p:ext uri="{BB962C8B-B14F-4D97-AF65-F5344CB8AC3E}">
        <p14:creationId xmlns:p14="http://schemas.microsoft.com/office/powerpoint/2010/main" val="52942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mall Magellanic Cloud SMC Giclee photo print fine art image 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422" y="450166"/>
            <a:ext cx="11226018" cy="6147582"/>
          </a:xfrm>
          <a:prstGeom prst="rect">
            <a:avLst/>
          </a:prstGeom>
          <a:noFill/>
          <a:ln>
            <a:noFill/>
          </a:ln>
        </p:spPr>
      </p:pic>
      <p:sp>
        <p:nvSpPr>
          <p:cNvPr id="6" name="Rectangle 5"/>
          <p:cNvSpPr/>
          <p:nvPr/>
        </p:nvSpPr>
        <p:spPr>
          <a:xfrm>
            <a:off x="844063" y="1434905"/>
            <a:ext cx="10396024" cy="4708981"/>
          </a:xfrm>
          <a:prstGeom prst="rect">
            <a:avLst/>
          </a:prstGeom>
        </p:spPr>
        <p:txBody>
          <a:bodyPr wrap="square">
            <a:spAutoFit/>
          </a:bodyPr>
          <a:lstStyle/>
          <a:p>
            <a:pPr fontAlgn="base"/>
            <a:r>
              <a:rPr lang="en-GB" sz="4000" dirty="0">
                <a:solidFill>
                  <a:schemeClr val="bg1"/>
                </a:solidFill>
              </a:rPr>
              <a:t>The human heart can go the lengths of God…</a:t>
            </a:r>
          </a:p>
          <a:p>
            <a:pPr fontAlgn="base"/>
            <a:r>
              <a:rPr lang="en-GB" sz="4000" dirty="0">
                <a:solidFill>
                  <a:schemeClr val="bg1"/>
                </a:solidFill>
              </a:rPr>
              <a:t>Thank God our time is now when wrong</a:t>
            </a:r>
          </a:p>
          <a:p>
            <a:pPr fontAlgn="base"/>
            <a:r>
              <a:rPr lang="en-GB" sz="4000" dirty="0">
                <a:solidFill>
                  <a:schemeClr val="bg1"/>
                </a:solidFill>
              </a:rPr>
              <a:t>Comes up to face us everywhere,</a:t>
            </a:r>
          </a:p>
          <a:p>
            <a:pPr fontAlgn="base"/>
            <a:r>
              <a:rPr lang="en-GB" sz="4000" dirty="0">
                <a:solidFill>
                  <a:schemeClr val="bg1"/>
                </a:solidFill>
              </a:rPr>
              <a:t>Never to leave us till we take</a:t>
            </a:r>
          </a:p>
          <a:p>
            <a:pPr fontAlgn="base"/>
            <a:r>
              <a:rPr lang="en-GB" sz="4000" dirty="0">
                <a:solidFill>
                  <a:schemeClr val="bg1"/>
                </a:solidFill>
              </a:rPr>
              <a:t>The longest stride of soul man ever took.</a:t>
            </a:r>
          </a:p>
          <a:p>
            <a:pPr fontAlgn="base"/>
            <a:r>
              <a:rPr lang="en-GB" sz="4000" dirty="0">
                <a:solidFill>
                  <a:schemeClr val="bg1"/>
                </a:solidFill>
              </a:rPr>
              <a:t>Affairs are now soul size.</a:t>
            </a:r>
          </a:p>
          <a:p>
            <a:pPr fontAlgn="base"/>
            <a:r>
              <a:rPr lang="en-GB" sz="4000" dirty="0">
                <a:solidFill>
                  <a:schemeClr val="bg1"/>
                </a:solidFill>
              </a:rPr>
              <a:t>The enterprise is exploration into God.</a:t>
            </a:r>
          </a:p>
          <a:p>
            <a:r>
              <a:rPr lang="en-GB" sz="2000" dirty="0">
                <a:solidFill>
                  <a:schemeClr val="bg1"/>
                </a:solidFill>
              </a:rPr>
              <a:t>Christopher Fry, The Sleep of Prisoners </a:t>
            </a:r>
          </a:p>
        </p:txBody>
      </p:sp>
    </p:spTree>
    <p:extLst>
      <p:ext uri="{BB962C8B-B14F-4D97-AF65-F5344CB8AC3E}">
        <p14:creationId xmlns:p14="http://schemas.microsoft.com/office/powerpoint/2010/main" val="296550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432495"/>
            <a:ext cx="12001500" cy="1225135"/>
          </a:xfrm>
        </p:spPr>
        <p:txBody>
          <a:bodyPr>
            <a:noAutofit/>
          </a:bodyPr>
          <a:lstStyle/>
          <a:p>
            <a:r>
              <a:rPr lang="en-GB" sz="4400" i="1" dirty="0"/>
              <a:t>He therefore listens to consolations and desolations, tries to understand where they lead him and makes his decisions in accordance with this spiritual process.  </a:t>
            </a:r>
            <a:r>
              <a:rPr lang="en-GB" sz="2000" i="1" dirty="0"/>
              <a:t>(Antonio Spadaro </a:t>
            </a:r>
            <a:r>
              <a:rPr lang="en-GB" sz="2000" i="1" dirty="0" err="1"/>
              <a:t>sj</a:t>
            </a:r>
            <a:r>
              <a:rPr lang="en-GB" sz="2000" i="1" dirty="0"/>
              <a:t>, La </a:t>
            </a:r>
            <a:r>
              <a:rPr lang="it-IT" sz="2000" i="1" dirty="0"/>
              <a:t>Civilità </a:t>
            </a:r>
            <a:r>
              <a:rPr lang="en-GB" sz="2000" i="1" dirty="0" err="1"/>
              <a:t>Cattolica</a:t>
            </a:r>
            <a:r>
              <a:rPr lang="en-GB" sz="2000" i="1" dirty="0"/>
              <a:t>  Sept. 2020)</a:t>
            </a:r>
            <a:endParaRPr lang="en-IE" sz="2000" dirty="0"/>
          </a:p>
        </p:txBody>
      </p:sp>
      <p:pic>
        <p:nvPicPr>
          <p:cNvPr id="6148" name="Picture 4" descr="Pope Francis makes it mandatory for clergy to report sex abuse - BBC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185" y="341728"/>
            <a:ext cx="6844730" cy="3833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1752600"/>
            <a:ext cx="3680706" cy="830997"/>
          </a:xfrm>
          <a:prstGeom prst="rect">
            <a:avLst/>
          </a:prstGeom>
          <a:noFill/>
        </p:spPr>
        <p:txBody>
          <a:bodyPr wrap="square" rtlCol="0">
            <a:spAutoFit/>
          </a:bodyPr>
          <a:lstStyle/>
          <a:p>
            <a:r>
              <a:rPr lang="en-IE" sz="4800" b="1" dirty="0"/>
              <a:t>Discernment</a:t>
            </a:r>
          </a:p>
        </p:txBody>
      </p:sp>
    </p:spTree>
    <p:extLst>
      <p:ext uri="{BB962C8B-B14F-4D97-AF65-F5344CB8AC3E}">
        <p14:creationId xmlns:p14="http://schemas.microsoft.com/office/powerpoint/2010/main" val="73789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93000">
              <a:schemeClr val="accent2">
                <a:lumMod val="0"/>
                <a:lumOff val="100000"/>
              </a:schemeClr>
            </a:gs>
            <a:gs pos="12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2311" y="1851381"/>
            <a:ext cx="6323526" cy="474264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8" t="20989" r="308" b="-9713"/>
          <a:stretch/>
        </p:blipFill>
        <p:spPr>
          <a:xfrm>
            <a:off x="495300" y="1851381"/>
            <a:ext cx="4182394" cy="5294046"/>
          </a:xfrm>
          <a:prstGeom prst="rect">
            <a:avLst/>
          </a:prstGeom>
        </p:spPr>
      </p:pic>
      <p:sp>
        <p:nvSpPr>
          <p:cNvPr id="8" name="Title 7"/>
          <p:cNvSpPr>
            <a:spLocks noGrp="1"/>
          </p:cNvSpPr>
          <p:nvPr>
            <p:ph type="title"/>
          </p:nvPr>
        </p:nvSpPr>
        <p:spPr>
          <a:xfrm>
            <a:off x="838200" y="365125"/>
            <a:ext cx="11353800" cy="1325563"/>
          </a:xfrm>
        </p:spPr>
        <p:txBody>
          <a:bodyPr>
            <a:noAutofit/>
          </a:bodyPr>
          <a:lstStyle/>
          <a:p>
            <a:r>
              <a:rPr lang="en-GB" b="1" dirty="0"/>
              <a:t>Listening to one another and discerning together is key to embracing the future with hope. </a:t>
            </a:r>
            <a:endParaRPr lang="en-IE" b="1" dirty="0"/>
          </a:p>
        </p:txBody>
      </p:sp>
    </p:spTree>
    <p:extLst>
      <p:ext uri="{BB962C8B-B14F-4D97-AF65-F5344CB8AC3E}">
        <p14:creationId xmlns:p14="http://schemas.microsoft.com/office/powerpoint/2010/main" val="414612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93000">
              <a:schemeClr val="accent2">
                <a:lumMod val="0"/>
                <a:lumOff val="100000"/>
              </a:schemeClr>
            </a:gs>
            <a:gs pos="12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48008" y="2590304"/>
            <a:ext cx="7418650" cy="3351329"/>
          </a:xfrm>
          <a:noFill/>
        </p:spPr>
        <p:txBody>
          <a:bodyPr>
            <a:normAutofit/>
          </a:bodyPr>
          <a:lstStyle/>
          <a:p>
            <a:pPr marL="0" indent="0">
              <a:buNone/>
            </a:pPr>
            <a:r>
              <a:rPr lang="en-GB" sz="4800" b="1" dirty="0"/>
              <a:t>  </a:t>
            </a:r>
          </a:p>
          <a:p>
            <a:endParaRPr lang="en-GB" sz="3200" b="1" dirty="0"/>
          </a:p>
          <a:p>
            <a:endParaRPr lang="en-IE" sz="3200" dirty="0"/>
          </a:p>
          <a:p>
            <a:endParaRPr lang="en-IE" sz="3200" dirty="0"/>
          </a:p>
        </p:txBody>
      </p:sp>
      <p:sp>
        <p:nvSpPr>
          <p:cNvPr id="6" name="TextBox 5"/>
          <p:cNvSpPr txBox="1"/>
          <p:nvPr/>
        </p:nvSpPr>
        <p:spPr>
          <a:xfrm>
            <a:off x="5809957" y="196948"/>
            <a:ext cx="184731" cy="369332"/>
          </a:xfrm>
          <a:prstGeom prst="rect">
            <a:avLst/>
          </a:prstGeom>
          <a:noFill/>
        </p:spPr>
        <p:txBody>
          <a:bodyPr wrap="none" rtlCol="0">
            <a:spAutoFit/>
          </a:bodyPr>
          <a:lstStyle/>
          <a:p>
            <a:endParaRPr lang="en-IE" dirty="0"/>
          </a:p>
        </p:txBody>
      </p:sp>
      <p:sp>
        <p:nvSpPr>
          <p:cNvPr id="7" name="Rectangle 6"/>
          <p:cNvSpPr/>
          <p:nvPr/>
        </p:nvSpPr>
        <p:spPr>
          <a:xfrm>
            <a:off x="651163" y="1304944"/>
            <a:ext cx="10363202" cy="5632311"/>
          </a:xfrm>
          <a:prstGeom prst="rect">
            <a:avLst/>
          </a:prstGeom>
        </p:spPr>
        <p:txBody>
          <a:bodyPr wrap="square">
            <a:spAutoFit/>
          </a:bodyPr>
          <a:lstStyle/>
          <a:p>
            <a:pPr marL="857250" indent="-857250">
              <a:buFont typeface="Arial" panose="020B0604020202020204" pitchFamily="34" charset="0"/>
              <a:buChar char="•"/>
            </a:pPr>
            <a:endParaRPr lang="en-GB" sz="6000" b="1" dirty="0"/>
          </a:p>
          <a:p>
            <a:pPr marL="857250" indent="-857250">
              <a:buFont typeface="Arial" panose="020B0604020202020204" pitchFamily="34" charset="0"/>
              <a:buChar char="•"/>
            </a:pPr>
            <a:r>
              <a:rPr lang="en-GB" sz="6000" b="1" dirty="0">
                <a:solidFill>
                  <a:srgbClr val="C00000"/>
                </a:solidFill>
              </a:rPr>
              <a:t>Cosmology/  Ecology</a:t>
            </a:r>
          </a:p>
          <a:p>
            <a:pPr marL="857250" indent="-857250">
              <a:buFont typeface="Arial" panose="020B0604020202020204" pitchFamily="34" charset="0"/>
              <a:buChar char="•"/>
            </a:pPr>
            <a:endParaRPr lang="en-GB" sz="6000" b="1" dirty="0">
              <a:solidFill>
                <a:srgbClr val="C00000"/>
              </a:solidFill>
            </a:endParaRPr>
          </a:p>
          <a:p>
            <a:pPr marL="857250" indent="-857250">
              <a:buFont typeface="Arial" panose="020B0604020202020204" pitchFamily="34" charset="0"/>
              <a:buChar char="•"/>
            </a:pPr>
            <a:r>
              <a:rPr lang="en-GB" sz="6000" b="1" dirty="0">
                <a:solidFill>
                  <a:srgbClr val="C00000"/>
                </a:solidFill>
              </a:rPr>
              <a:t>Creativity</a:t>
            </a:r>
          </a:p>
          <a:p>
            <a:pPr marL="857250" indent="-857250">
              <a:buFont typeface="Arial" panose="020B0604020202020204" pitchFamily="34" charset="0"/>
              <a:buChar char="•"/>
            </a:pPr>
            <a:endParaRPr lang="en-GB" sz="6000" b="1" dirty="0">
              <a:solidFill>
                <a:srgbClr val="C00000"/>
              </a:solidFill>
            </a:endParaRPr>
          </a:p>
          <a:p>
            <a:pPr marL="857250" indent="-857250">
              <a:buFont typeface="Arial" panose="020B0604020202020204" pitchFamily="34" charset="0"/>
              <a:buChar char="•"/>
            </a:pPr>
            <a:r>
              <a:rPr lang="en-GB" sz="6000" b="1" dirty="0">
                <a:solidFill>
                  <a:srgbClr val="C00000"/>
                </a:solidFill>
              </a:rPr>
              <a:t>Intercultural Living </a:t>
            </a:r>
          </a:p>
        </p:txBody>
      </p:sp>
      <p:sp>
        <p:nvSpPr>
          <p:cNvPr id="4" name="TextBox 3"/>
          <p:cNvSpPr txBox="1"/>
          <p:nvPr/>
        </p:nvSpPr>
        <p:spPr>
          <a:xfrm>
            <a:off x="0" y="196948"/>
            <a:ext cx="12192000" cy="1107996"/>
          </a:xfrm>
          <a:prstGeom prst="rect">
            <a:avLst/>
          </a:prstGeom>
          <a:noFill/>
        </p:spPr>
        <p:txBody>
          <a:bodyPr wrap="square" rtlCol="0">
            <a:spAutoFit/>
          </a:bodyPr>
          <a:lstStyle/>
          <a:p>
            <a:r>
              <a:rPr lang="en-IE" sz="4800" b="1" dirty="0"/>
              <a:t>   3 Hopeful Movements in Religious life today</a:t>
            </a:r>
            <a:r>
              <a:rPr lang="en-IE" sz="6600" b="1" dirty="0"/>
              <a:t> </a:t>
            </a:r>
          </a:p>
        </p:txBody>
      </p:sp>
      <p:pic>
        <p:nvPicPr>
          <p:cNvPr id="1026" name="Picture 2" descr="Opinion | Green shoots are at risk of the big crisis in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8694">
            <a:off x="8068226" y="2948832"/>
            <a:ext cx="4174242" cy="23445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7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descr="Hubble Space Telescope Celebrates 30 Year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36490" y="0"/>
            <a:ext cx="12191999" cy="6858000"/>
          </a:xfrm>
          <a:prstGeom prst="rect">
            <a:avLst/>
          </a:prstGeom>
          <a:noFill/>
          <a:ln>
            <a:noFill/>
          </a:ln>
        </p:spPr>
      </p:pic>
      <p:sp>
        <p:nvSpPr>
          <p:cNvPr id="5" name="Rectangle 4"/>
          <p:cNvSpPr/>
          <p:nvPr/>
        </p:nvSpPr>
        <p:spPr>
          <a:xfrm>
            <a:off x="6183972" y="273050"/>
            <a:ext cx="5794746" cy="1538883"/>
          </a:xfrm>
          <a:prstGeom prst="rect">
            <a:avLst/>
          </a:prstGeom>
        </p:spPr>
        <p:txBody>
          <a:bodyPr wrap="square">
            <a:spAutoFit/>
          </a:bodyPr>
          <a:lstStyle/>
          <a:p>
            <a:r>
              <a:rPr lang="en-GB" sz="5400" b="1" dirty="0">
                <a:solidFill>
                  <a:schemeClr val="bg1"/>
                </a:solidFill>
              </a:rPr>
              <a:t>Cosmology Ecology</a:t>
            </a:r>
            <a:br>
              <a:rPr lang="en-GB" sz="4000" dirty="0">
                <a:solidFill>
                  <a:schemeClr val="bg1"/>
                </a:solidFill>
              </a:rPr>
            </a:br>
            <a:endParaRPr lang="en-IE" sz="4000" dirty="0">
              <a:solidFill>
                <a:schemeClr val="bg1"/>
              </a:solidFill>
            </a:endParaRPr>
          </a:p>
        </p:txBody>
      </p:sp>
      <p:sp>
        <p:nvSpPr>
          <p:cNvPr id="6" name="Explosion 2 5"/>
          <p:cNvSpPr/>
          <p:nvPr/>
        </p:nvSpPr>
        <p:spPr>
          <a:xfrm>
            <a:off x="-88065" y="-428349"/>
            <a:ext cx="5776647" cy="368796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a:t>Embracing </a:t>
            </a:r>
          </a:p>
          <a:p>
            <a:pPr algn="ctr"/>
            <a:r>
              <a:rPr lang="en-IE" sz="4000" dirty="0"/>
              <a:t>Hope</a:t>
            </a:r>
          </a:p>
        </p:txBody>
      </p:sp>
      <p:pic>
        <p:nvPicPr>
          <p:cNvPr id="7" name="Picture 8" descr="Learn more about Fr. Richard Rohr, OFM - Center for Action and Contempl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4123" y="4842456"/>
            <a:ext cx="1543751" cy="19258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Lifeboat Foundation Bios: Sister Ilia Del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017" y="4773958"/>
            <a:ext cx="1585180" cy="1981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Eco-theologian Fr. Sean McDonagh: Don't let this 'Laudato Si'' moment pass  | Earthbeat | National Catholic Reporter"/>
          <p:cNvPicPr>
            <a:picLocks noChangeAspect="1" noChangeArrowheads="1"/>
          </p:cNvPicPr>
          <p:nvPr/>
        </p:nvPicPr>
        <p:blipFill rotWithShape="1">
          <a:blip r:embed="rId5">
            <a:extLst>
              <a:ext uri="{28A0092B-C50C-407E-A947-70E740481C1C}">
                <a14:useLocalDpi xmlns:a14="http://schemas.microsoft.com/office/drawing/2010/main" val="0"/>
              </a:ext>
            </a:extLst>
          </a:blip>
          <a:srcRect l="-1" r="48742"/>
          <a:stretch/>
        </p:blipFill>
        <p:spPr bwMode="auto">
          <a:xfrm>
            <a:off x="5420158" y="4842456"/>
            <a:ext cx="1573324" cy="1912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Laudato Si': Special Anniversary Year Plans | Mercy Wor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8695" y="3183781"/>
            <a:ext cx="2445819" cy="34877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Laudato Si' Research Institute | Jesuits in Brit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099" y="1608316"/>
            <a:ext cx="3810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An Tairseach | Accommodation, Workshop Venue, Organic Farm Sh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5294" y="2404095"/>
            <a:ext cx="2529458" cy="114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3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3000">
              <a:schemeClr val="accent2">
                <a:lumMod val="0"/>
                <a:lumOff val="100000"/>
              </a:schemeClr>
            </a:gs>
            <a:gs pos="12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074" name="Picture 2" descr="Hallam News » Working in Partnership on Human Trafficking and Modern Slaver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56089" y="1295423"/>
            <a:ext cx="2564109" cy="14247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NATE - Religious in Europe Networking Against Trafficking and Exploi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9051">
            <a:off x="7767938" y="3138088"/>
            <a:ext cx="3133306" cy="11651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nd Human Trafficking Network 31 European Countr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79483">
            <a:off x="5099685" y="3095578"/>
            <a:ext cx="2288740" cy="12121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dmin, Author at Solidarity with South Sudan - Page 3 of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234" y="4642314"/>
            <a:ext cx="3915989" cy="2088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ompass 201718 i"/>
          <p:cNvPicPr/>
          <p:nvPr/>
        </p:nvPicPr>
        <p:blipFill rotWithShape="1">
          <a:blip r:embed="rId6" cstate="print">
            <a:extLst>
              <a:ext uri="{28A0092B-C50C-407E-A947-70E740481C1C}">
                <a14:useLocalDpi xmlns:a14="http://schemas.microsoft.com/office/drawing/2010/main" val="0"/>
              </a:ext>
            </a:extLst>
          </a:blip>
          <a:srcRect r="52132"/>
          <a:stretch/>
        </p:blipFill>
        <p:spPr bwMode="auto">
          <a:xfrm>
            <a:off x="440517" y="3144982"/>
            <a:ext cx="2964873" cy="3713018"/>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4074035" y="-130771"/>
            <a:ext cx="4336473" cy="1107996"/>
          </a:xfrm>
          <a:prstGeom prst="rect">
            <a:avLst/>
          </a:prstGeom>
        </p:spPr>
        <p:txBody>
          <a:bodyPr wrap="square">
            <a:spAutoFit/>
          </a:bodyPr>
          <a:lstStyle/>
          <a:p>
            <a:r>
              <a:rPr lang="en-IE" sz="6600" b="1" dirty="0"/>
              <a:t>   Creativity</a:t>
            </a:r>
          </a:p>
        </p:txBody>
      </p:sp>
      <p:sp>
        <p:nvSpPr>
          <p:cNvPr id="2" name="Oval 1"/>
          <p:cNvSpPr/>
          <p:nvPr/>
        </p:nvSpPr>
        <p:spPr>
          <a:xfrm rot="822169">
            <a:off x="7965086" y="359280"/>
            <a:ext cx="4457854" cy="185938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dirty="0"/>
              <a:t>Collaboration</a:t>
            </a:r>
            <a:r>
              <a:rPr lang="en-IE" b="1" dirty="0"/>
              <a:t> </a:t>
            </a:r>
            <a:endParaRPr lang="en-IE" dirty="0"/>
          </a:p>
        </p:txBody>
      </p:sp>
      <p:sp>
        <p:nvSpPr>
          <p:cNvPr id="4" name="Explosion 2 3"/>
          <p:cNvSpPr/>
          <p:nvPr/>
        </p:nvSpPr>
        <p:spPr>
          <a:xfrm>
            <a:off x="-304800" y="-273460"/>
            <a:ext cx="5541818" cy="382022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Embracing Hope</a:t>
            </a:r>
          </a:p>
        </p:txBody>
      </p:sp>
      <p:sp>
        <p:nvSpPr>
          <p:cNvPr id="5" name="TextBox 4"/>
          <p:cNvSpPr txBox="1"/>
          <p:nvPr/>
        </p:nvSpPr>
        <p:spPr>
          <a:xfrm rot="643474">
            <a:off x="7756194" y="2127289"/>
            <a:ext cx="3812146" cy="830997"/>
          </a:xfrm>
          <a:prstGeom prst="rect">
            <a:avLst/>
          </a:prstGeom>
          <a:noFill/>
        </p:spPr>
        <p:txBody>
          <a:bodyPr wrap="square" rtlCol="0">
            <a:spAutoFit/>
          </a:bodyPr>
          <a:lstStyle/>
          <a:p>
            <a:r>
              <a:rPr lang="en-IE" sz="2800" b="1" dirty="0">
                <a:solidFill>
                  <a:srgbClr val="00B050"/>
                </a:solidFill>
              </a:rPr>
              <a:t>	TRAC</a:t>
            </a:r>
          </a:p>
          <a:p>
            <a:r>
              <a:rPr lang="en-IE" sz="2000" b="1" dirty="0">
                <a:solidFill>
                  <a:srgbClr val="00B050"/>
                </a:solidFill>
              </a:rPr>
              <a:t>Working to end sex Traffick</a:t>
            </a:r>
            <a:r>
              <a:rPr lang="en-IE" dirty="0">
                <a:solidFill>
                  <a:srgbClr val="00B050"/>
                </a:solidFill>
              </a:rPr>
              <a:t>ing</a:t>
            </a:r>
          </a:p>
        </p:txBody>
      </p:sp>
      <p:pic>
        <p:nvPicPr>
          <p:cNvPr id="11" name="Picture 10" descr="Home - Le Chéile Schools Trus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3396" y="4642314"/>
            <a:ext cx="2134221" cy="2088530"/>
          </a:xfrm>
          <a:prstGeom prst="rect">
            <a:avLst/>
          </a:prstGeom>
          <a:noFill/>
          <a:ln>
            <a:noFill/>
          </a:ln>
        </p:spPr>
      </p:pic>
    </p:spTree>
    <p:extLst>
      <p:ext uri="{BB962C8B-B14F-4D97-AF65-F5344CB8AC3E}">
        <p14:creationId xmlns:p14="http://schemas.microsoft.com/office/powerpoint/2010/main" val="41120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93000">
              <a:schemeClr val="accent2">
                <a:lumMod val="0"/>
                <a:lumOff val="100000"/>
              </a:schemeClr>
            </a:gs>
            <a:gs pos="12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Segnaposto contenuto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840467" y="537947"/>
            <a:ext cx="4866759" cy="5410971"/>
          </a:xfrm>
        </p:spPr>
      </p:pic>
      <p:pic>
        <p:nvPicPr>
          <p:cNvPr id="4098" name="Picture 2" descr="Covid19: How to face the social and personal grief - International Union  Superiors Gener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5968" y="3822768"/>
            <a:ext cx="2190753" cy="305135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7 best Zoom ti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 name="AutoShape 4" descr="7 best Zoom ti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TextBox 5"/>
          <p:cNvSpPr txBox="1"/>
          <p:nvPr/>
        </p:nvSpPr>
        <p:spPr>
          <a:xfrm>
            <a:off x="12569780" y="6619741"/>
            <a:ext cx="184731" cy="369332"/>
          </a:xfrm>
          <a:prstGeom prst="rect">
            <a:avLst/>
          </a:prstGeom>
          <a:noFill/>
        </p:spPr>
        <p:txBody>
          <a:bodyPr wrap="none" rtlCol="0">
            <a:spAutoFit/>
          </a:bodyPr>
          <a:lstStyle/>
          <a:p>
            <a:endParaRPr lang="en-IE" dirty="0"/>
          </a:p>
        </p:txBody>
      </p:sp>
      <p:sp>
        <p:nvSpPr>
          <p:cNvPr id="7" name="AutoShape 6" descr="7 best Zoom tips"/>
          <p:cNvSpPr>
            <a:spLocks noChangeAspect="1" noChangeArrowheads="1"/>
          </p:cNvSpPr>
          <p:nvPr/>
        </p:nvSpPr>
        <p:spPr bwMode="auto">
          <a:xfrm>
            <a:off x="5560409" y="35088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32" name="Picture 8" descr="Zoom screen 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764" y="1728762"/>
            <a:ext cx="3459037" cy="175257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2"/>
          <p:cNvSpPr>
            <a:spLocks noChangeArrowheads="1"/>
          </p:cNvSpPr>
          <p:nvPr/>
        </p:nvSpPr>
        <p:spPr bwMode="auto">
          <a:xfrm>
            <a:off x="177846" y="9532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18" name="TextBox 17"/>
          <p:cNvSpPr txBox="1"/>
          <p:nvPr/>
        </p:nvSpPr>
        <p:spPr>
          <a:xfrm>
            <a:off x="4132674" y="3855600"/>
            <a:ext cx="4395620" cy="1569660"/>
          </a:xfrm>
          <a:prstGeom prst="rect">
            <a:avLst/>
          </a:prstGeom>
          <a:noFill/>
        </p:spPr>
        <p:txBody>
          <a:bodyPr wrap="square" rtlCol="0">
            <a:spAutoFit/>
          </a:bodyPr>
          <a:lstStyle/>
          <a:p>
            <a:pPr lvl="0" algn="ctr" eaLnBrk="0" fontAlgn="base" hangingPunct="0">
              <a:spcBef>
                <a:spcPct val="0"/>
              </a:spcBef>
              <a:spcAft>
                <a:spcPct val="0"/>
              </a:spcAft>
            </a:pPr>
            <a:r>
              <a:rPr lang="en-GB" altLang="en-US" sz="2400" b="1" dirty="0">
                <a:latin typeface="Calibri" panose="020F0502020204030204" pitchFamily="34" charset="0"/>
                <a:ea typeface="Times New Roman" panose="02020603050405020304" pitchFamily="18" charset="0"/>
                <a:cs typeface="Times New Roman" panose="02020603050405020304" pitchFamily="18" charset="0"/>
              </a:rPr>
              <a:t>Online EVENT </a:t>
            </a:r>
            <a:r>
              <a:rPr lang="en-GB" altLang="en-US" sz="2400" b="1" dirty="0" err="1">
                <a:latin typeface="Calibri" panose="020F0502020204030204" pitchFamily="34" charset="0"/>
                <a:ea typeface="Times New Roman" panose="02020603050405020304" pitchFamily="18" charset="0"/>
                <a:cs typeface="Times New Roman" panose="02020603050405020304" pitchFamily="18" charset="0"/>
              </a:rPr>
              <a:t>Fratelli</a:t>
            </a:r>
            <a:r>
              <a:rPr lang="en-GB" altLang="en-US" sz="2400" b="1" dirty="0">
                <a:latin typeface="Calibri" panose="020F0502020204030204" pitchFamily="34" charset="0"/>
                <a:ea typeface="Times New Roman" panose="02020603050405020304" pitchFamily="18" charset="0"/>
                <a:cs typeface="Times New Roman" panose="02020603050405020304" pitchFamily="18" charset="0"/>
              </a:rPr>
              <a:t> </a:t>
            </a:r>
            <a:r>
              <a:rPr lang="en-GB" altLang="en-US" sz="2400" b="1" dirty="0" err="1">
                <a:latin typeface="Calibri" panose="020F0502020204030204" pitchFamily="34" charset="0"/>
                <a:ea typeface="Times New Roman" panose="02020603050405020304" pitchFamily="18" charset="0"/>
                <a:cs typeface="Times New Roman" panose="02020603050405020304" pitchFamily="18" charset="0"/>
              </a:rPr>
              <a:t>Tutti</a:t>
            </a:r>
            <a:endParaRPr lang="en-GB" altLang="en-US" sz="2400" b="1" dirty="0">
              <a:latin typeface="Calibri" panose="020F0502020204030204" pitchFamily="34"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GB" altLang="en-US" sz="2400" b="1" dirty="0">
                <a:latin typeface="Calibri" panose="020F0502020204030204" pitchFamily="34" charset="0"/>
                <a:ea typeface="Times New Roman" panose="02020603050405020304" pitchFamily="18" charset="0"/>
                <a:cs typeface="Times New Roman" panose="02020603050405020304" pitchFamily="18" charset="0"/>
              </a:rPr>
              <a:t>Every Friday, Oct 9-Nov 20       </a:t>
            </a:r>
            <a:r>
              <a:rPr lang="en-GB" alt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Reading Group </a:t>
            </a:r>
          </a:p>
          <a:p>
            <a:pPr lvl="0" algn="ctr" eaLnBrk="0" fontAlgn="base" hangingPunct="0">
              <a:spcBef>
                <a:spcPct val="0"/>
              </a:spcBef>
              <a:spcAft>
                <a:spcPct val="0"/>
              </a:spcAft>
            </a:pPr>
            <a:r>
              <a:rPr lang="en-GB" alt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FCJ Centre St, Hugh's</a:t>
            </a:r>
            <a:endParaRPr lang="en-GB" altLang="en-US" sz="2000" b="1" dirty="0">
              <a:solidFill>
                <a:srgbClr val="FF0000"/>
              </a:solidFill>
              <a:ea typeface="Times New Roman" panose="02020603050405020304" pitchFamily="18" charset="0"/>
            </a:endParaRPr>
          </a:p>
        </p:txBody>
      </p:sp>
      <p:sp>
        <p:nvSpPr>
          <p:cNvPr id="19" name="Rectangle 24"/>
          <p:cNvSpPr>
            <a:spLocks noChangeArrowheads="1"/>
          </p:cNvSpPr>
          <p:nvPr/>
        </p:nvSpPr>
        <p:spPr bwMode="auto">
          <a:xfrm>
            <a:off x="9262021" y="3989499"/>
            <a:ext cx="31078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INDIVIDUALLY GUIDED  RETREATS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000" b="1" dirty="0">
                <a:latin typeface="Calibri" panose="020F0502020204030204" pitchFamily="34" charset="0"/>
                <a:ea typeface="Calibri" panose="020F0502020204030204" pitchFamily="34" charset="0"/>
                <a:cs typeface="Times New Roman" panose="02020603050405020304" pitchFamily="18" charset="0"/>
              </a:rPr>
              <a:t>   </a:t>
            </a:r>
            <a:r>
              <a:rPr kumimoji="0" lang="en-GB"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ST BEUNO'S</a:t>
            </a:r>
            <a:endParaRPr kumimoji="0" lang="en-GB" altLang="en-US"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pic>
        <p:nvPicPr>
          <p:cNvPr id="1047" name="Picture 2" descr="A woman walks through a woo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5601" y="2114670"/>
            <a:ext cx="2224312" cy="164043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5"/>
          <p:cNvSpPr>
            <a:spLocks noChangeArrowheads="1"/>
          </p:cNvSpPr>
          <p:nvPr/>
        </p:nvSpPr>
        <p:spPr bwMode="auto">
          <a:xfrm flipV="1">
            <a:off x="8897117" y="4300068"/>
            <a:ext cx="2592518"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
        <p:nvSpPr>
          <p:cNvPr id="21" name="TextBox 20"/>
          <p:cNvSpPr txBox="1"/>
          <p:nvPr/>
        </p:nvSpPr>
        <p:spPr>
          <a:xfrm>
            <a:off x="10674470" y="1553065"/>
            <a:ext cx="184731" cy="369332"/>
          </a:xfrm>
          <a:prstGeom prst="rect">
            <a:avLst/>
          </a:prstGeom>
          <a:noFill/>
        </p:spPr>
        <p:txBody>
          <a:bodyPr wrap="none" rtlCol="0">
            <a:spAutoFit/>
          </a:bodyPr>
          <a:lstStyle/>
          <a:p>
            <a:endParaRPr lang="en-IE" dirty="0"/>
          </a:p>
        </p:txBody>
      </p:sp>
      <p:sp>
        <p:nvSpPr>
          <p:cNvPr id="22" name="AutoShape 27" descr="Skype vs Zoom : Which one's the best? - EOTO Te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0" name="Picture 29" descr="zoo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4508" y="5324032"/>
            <a:ext cx="2320925" cy="1160145"/>
          </a:xfrm>
          <a:prstGeom prst="rect">
            <a:avLst/>
          </a:prstGeom>
          <a:noFill/>
          <a:ln>
            <a:noFill/>
          </a:ln>
        </p:spPr>
      </p:pic>
      <p:sp>
        <p:nvSpPr>
          <p:cNvPr id="23" name="AutoShape 29" descr="Twitter free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4" name="TextBox 23"/>
          <p:cNvSpPr txBox="1"/>
          <p:nvPr/>
        </p:nvSpPr>
        <p:spPr>
          <a:xfrm>
            <a:off x="10364055" y="3813645"/>
            <a:ext cx="184731" cy="369332"/>
          </a:xfrm>
          <a:prstGeom prst="rect">
            <a:avLst/>
          </a:prstGeom>
          <a:noFill/>
        </p:spPr>
        <p:txBody>
          <a:bodyPr wrap="none" rtlCol="0">
            <a:spAutoFit/>
          </a:bodyPr>
          <a:lstStyle/>
          <a:p>
            <a:endParaRPr lang="en-IE" dirty="0"/>
          </a:p>
        </p:txBody>
      </p:sp>
      <p:sp>
        <p:nvSpPr>
          <p:cNvPr id="25" name="TextBox 24"/>
          <p:cNvSpPr txBox="1"/>
          <p:nvPr/>
        </p:nvSpPr>
        <p:spPr>
          <a:xfrm>
            <a:off x="6540567" y="6325371"/>
            <a:ext cx="184731" cy="369332"/>
          </a:xfrm>
          <a:prstGeom prst="rect">
            <a:avLst/>
          </a:prstGeom>
          <a:noFill/>
        </p:spPr>
        <p:txBody>
          <a:bodyPr wrap="none" rtlCol="0">
            <a:spAutoFit/>
          </a:bodyPr>
          <a:lstStyle/>
          <a:p>
            <a:endParaRPr lang="en-IE" dirty="0"/>
          </a:p>
        </p:txBody>
      </p:sp>
      <p:sp>
        <p:nvSpPr>
          <p:cNvPr id="26" name="AutoShape 31" descr="File:Logo of YouTube (2015-2017).svg - Wikipedi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6" name="Picture 35" descr="File:Logo of YouTube (2015-2017).sv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846" y="5177307"/>
            <a:ext cx="1896450" cy="847580"/>
          </a:xfrm>
          <a:prstGeom prst="rect">
            <a:avLst/>
          </a:prstGeom>
          <a:noFill/>
          <a:ln>
            <a:noFill/>
          </a:ln>
        </p:spPr>
      </p:pic>
      <p:sp>
        <p:nvSpPr>
          <p:cNvPr id="8" name="Rectangle 7"/>
          <p:cNvSpPr/>
          <p:nvPr/>
        </p:nvSpPr>
        <p:spPr>
          <a:xfrm>
            <a:off x="3618476" y="60131"/>
            <a:ext cx="4987250" cy="1046440"/>
          </a:xfrm>
          <a:prstGeom prst="rect">
            <a:avLst/>
          </a:prstGeom>
        </p:spPr>
        <p:txBody>
          <a:bodyPr wrap="square">
            <a:spAutoFit/>
          </a:bodyPr>
          <a:lstStyle/>
          <a:p>
            <a:r>
              <a:rPr lang="en-IE" sz="6200" b="1" dirty="0"/>
              <a:t>	Creativity</a:t>
            </a:r>
            <a:endParaRPr lang="en-IE" sz="6200" dirty="0"/>
          </a:p>
        </p:txBody>
      </p:sp>
      <p:sp>
        <p:nvSpPr>
          <p:cNvPr id="2" name="Oval 1"/>
          <p:cNvSpPr/>
          <p:nvPr/>
        </p:nvSpPr>
        <p:spPr>
          <a:xfrm rot="634597">
            <a:off x="8071158" y="65241"/>
            <a:ext cx="4014240" cy="190176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dirty="0"/>
              <a:t>Information Technology</a:t>
            </a:r>
            <a:endParaRPr lang="en-IE" sz="3600" dirty="0"/>
          </a:p>
        </p:txBody>
      </p:sp>
      <p:sp>
        <p:nvSpPr>
          <p:cNvPr id="9" name="Explosion 2 8"/>
          <p:cNvSpPr/>
          <p:nvPr/>
        </p:nvSpPr>
        <p:spPr>
          <a:xfrm>
            <a:off x="-282800" y="203207"/>
            <a:ext cx="4714192" cy="390502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a:t>Embracing Hope</a:t>
            </a:r>
          </a:p>
        </p:txBody>
      </p:sp>
      <p:sp>
        <p:nvSpPr>
          <p:cNvPr id="10" name="AutoShape 2" descr="TRAC working to end sex trafficki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8" name="Picture 27" descr="Facebook, soscialmedia, logo, media, fb, connection, social ico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5209" y="5553710"/>
            <a:ext cx="1849755" cy="1304290"/>
          </a:xfrm>
          <a:prstGeom prst="rect">
            <a:avLst/>
          </a:prstGeom>
          <a:noFill/>
          <a:ln>
            <a:noFill/>
          </a:ln>
        </p:spPr>
      </p:pic>
    </p:spTree>
    <p:extLst>
      <p:ext uri="{BB962C8B-B14F-4D97-AF65-F5344CB8AC3E}">
        <p14:creationId xmlns:p14="http://schemas.microsoft.com/office/powerpoint/2010/main" val="261762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3000">
              <a:schemeClr val="accent2">
                <a:lumMod val="0"/>
                <a:lumOff val="100000"/>
              </a:schemeClr>
            </a:gs>
            <a:gs pos="12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64" y="2687544"/>
            <a:ext cx="5441782" cy="39397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333" y="2387175"/>
            <a:ext cx="5284419" cy="4233732"/>
          </a:xfrm>
          <a:prstGeom prst="rect">
            <a:avLst/>
          </a:prstGeom>
        </p:spPr>
      </p:pic>
      <p:sp>
        <p:nvSpPr>
          <p:cNvPr id="3" name="Rectangle 2"/>
          <p:cNvSpPr/>
          <p:nvPr/>
        </p:nvSpPr>
        <p:spPr>
          <a:xfrm>
            <a:off x="5860843" y="0"/>
            <a:ext cx="6331157" cy="1015663"/>
          </a:xfrm>
          <a:prstGeom prst="rect">
            <a:avLst/>
          </a:prstGeom>
        </p:spPr>
        <p:txBody>
          <a:bodyPr wrap="none">
            <a:spAutoFit/>
          </a:bodyPr>
          <a:lstStyle/>
          <a:p>
            <a:r>
              <a:rPr lang="en-IE" sz="6000" b="1" dirty="0"/>
              <a:t>Intercultural Living </a:t>
            </a:r>
            <a:endParaRPr lang="en-IE" sz="6000" dirty="0"/>
          </a:p>
        </p:txBody>
      </p:sp>
      <p:sp>
        <p:nvSpPr>
          <p:cNvPr id="2" name="Explosion 2 1"/>
          <p:cNvSpPr/>
          <p:nvPr/>
        </p:nvSpPr>
        <p:spPr>
          <a:xfrm>
            <a:off x="168395" y="-217481"/>
            <a:ext cx="6564913" cy="329319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400" dirty="0"/>
              <a:t>Embracing Hope</a:t>
            </a:r>
          </a:p>
        </p:txBody>
      </p:sp>
    </p:spTree>
    <p:extLst>
      <p:ext uri="{BB962C8B-B14F-4D97-AF65-F5344CB8AC3E}">
        <p14:creationId xmlns:p14="http://schemas.microsoft.com/office/powerpoint/2010/main" val="284475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617" y="8130899"/>
            <a:ext cx="10515600" cy="1325563"/>
          </a:xfrm>
        </p:spPr>
        <p:txBody>
          <a:bodyPr/>
          <a:lstStyle/>
          <a:p>
            <a:endParaRPr lang="en-IE" dirty="0"/>
          </a:p>
        </p:txBody>
      </p:sp>
      <p:sp>
        <p:nvSpPr>
          <p:cNvPr id="3" name="Content Placeholder 2"/>
          <p:cNvSpPr>
            <a:spLocks noGrp="1"/>
          </p:cNvSpPr>
          <p:nvPr>
            <p:ph idx="1"/>
          </p:nvPr>
        </p:nvSpPr>
        <p:spPr/>
        <p:txBody>
          <a:bodyPr/>
          <a:lstStyle/>
          <a:p>
            <a:endParaRPr lang="en-IE" dirty="0"/>
          </a:p>
        </p:txBody>
      </p:sp>
      <p:pic>
        <p:nvPicPr>
          <p:cNvPr id="1026" name="Picture 2" descr="BBC Radio 4 - Radio 4 in Four - Why you need more light in your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39079" y="1825625"/>
            <a:ext cx="10243930" cy="3785652"/>
          </a:xfrm>
          <a:prstGeom prst="rect">
            <a:avLst/>
          </a:prstGeom>
        </p:spPr>
        <p:txBody>
          <a:bodyPr wrap="square">
            <a:spAutoFit/>
          </a:bodyPr>
          <a:lstStyle/>
          <a:p>
            <a:r>
              <a:rPr lang="en-GB" sz="4000" b="1" dirty="0"/>
              <a:t>Hope is definitely not the same thing as optimism. It is not the conviction that something will turn out well, but certainty that something makes sense regardless of how it turns out. </a:t>
            </a:r>
          </a:p>
          <a:p>
            <a:r>
              <a:rPr lang="en-GB" sz="3200" b="1" dirty="0"/>
              <a:t>Vaclav Havel</a:t>
            </a:r>
            <a:endParaRPr lang="en-IE" sz="3200" b="1" dirty="0"/>
          </a:p>
        </p:txBody>
      </p:sp>
    </p:spTree>
    <p:extLst>
      <p:ext uri="{BB962C8B-B14F-4D97-AF65-F5344CB8AC3E}">
        <p14:creationId xmlns:p14="http://schemas.microsoft.com/office/powerpoint/2010/main" val="86655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8307">
              <a:srgbClr val="DEEBF6"/>
            </a:gs>
            <a:gs pos="46028">
              <a:srgbClr val="CE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3976" y="51811"/>
            <a:ext cx="5659061" cy="6806189"/>
          </a:xfrm>
        </p:spPr>
      </p:pic>
      <p:sp>
        <p:nvSpPr>
          <p:cNvPr id="5" name="TextBox 4"/>
          <p:cNvSpPr txBox="1"/>
          <p:nvPr/>
        </p:nvSpPr>
        <p:spPr>
          <a:xfrm>
            <a:off x="564775" y="1237130"/>
            <a:ext cx="3671047" cy="3139321"/>
          </a:xfrm>
          <a:prstGeom prst="rect">
            <a:avLst/>
          </a:prstGeom>
          <a:noFill/>
        </p:spPr>
        <p:txBody>
          <a:bodyPr wrap="square" rtlCol="0">
            <a:spAutoFit/>
          </a:bodyPr>
          <a:lstStyle/>
          <a:p>
            <a:r>
              <a:rPr lang="en-IE" sz="6600" b="1" dirty="0"/>
              <a:t>Iceberg</a:t>
            </a:r>
          </a:p>
          <a:p>
            <a:r>
              <a:rPr lang="en-IE" sz="6600" b="1" dirty="0"/>
              <a:t>of</a:t>
            </a:r>
          </a:p>
          <a:p>
            <a:r>
              <a:rPr lang="en-IE" sz="6600" b="1" dirty="0"/>
              <a:t>Culture</a:t>
            </a:r>
            <a:endParaRPr lang="en-IE" sz="6600" dirty="0"/>
          </a:p>
        </p:txBody>
      </p:sp>
      <p:sp>
        <p:nvSpPr>
          <p:cNvPr id="6" name="TextBox 5"/>
          <p:cNvSpPr txBox="1"/>
          <p:nvPr/>
        </p:nvSpPr>
        <p:spPr>
          <a:xfrm>
            <a:off x="8108576" y="5056094"/>
            <a:ext cx="184731" cy="369332"/>
          </a:xfrm>
          <a:prstGeom prst="rect">
            <a:avLst/>
          </a:prstGeom>
          <a:noFill/>
        </p:spPr>
        <p:txBody>
          <a:bodyPr wrap="none" rtlCol="0">
            <a:spAutoFit/>
          </a:bodyPr>
          <a:lstStyle/>
          <a:p>
            <a:endParaRPr lang="en-IE" dirty="0"/>
          </a:p>
        </p:txBody>
      </p:sp>
      <p:sp>
        <p:nvSpPr>
          <p:cNvPr id="7" name="TextBox 6"/>
          <p:cNvSpPr txBox="1"/>
          <p:nvPr/>
        </p:nvSpPr>
        <p:spPr>
          <a:xfrm>
            <a:off x="6427695" y="2806790"/>
            <a:ext cx="1539548" cy="523220"/>
          </a:xfrm>
          <a:prstGeom prst="rect">
            <a:avLst/>
          </a:prstGeom>
          <a:noFill/>
        </p:spPr>
        <p:txBody>
          <a:bodyPr wrap="square" rtlCol="0">
            <a:spAutoFit/>
          </a:bodyPr>
          <a:lstStyle/>
          <a:p>
            <a:r>
              <a:rPr lang="en-IE" sz="2800" dirty="0">
                <a:latin typeface="Arial Narrow" panose="020B0606020202030204" pitchFamily="34" charset="0"/>
              </a:rPr>
              <a:t>Emotions</a:t>
            </a:r>
          </a:p>
        </p:txBody>
      </p:sp>
    </p:spTree>
    <p:extLst>
      <p:ext uri="{BB962C8B-B14F-4D97-AF65-F5344CB8AC3E}">
        <p14:creationId xmlns:p14="http://schemas.microsoft.com/office/powerpoint/2010/main" val="3758493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93000">
              <a:schemeClr val="accent2">
                <a:lumMod val="0"/>
                <a:lumOff val="100000"/>
              </a:schemeClr>
            </a:gs>
            <a:gs pos="12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074" name="Picture 2" descr="Camino de Santiago – The Pilgrimage Routes to Santiago de Compostel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1200" y="2164713"/>
            <a:ext cx="9169599" cy="36565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53320" y="400249"/>
            <a:ext cx="3172663" cy="1323439"/>
          </a:xfrm>
          <a:prstGeom prst="rect">
            <a:avLst/>
          </a:prstGeom>
        </p:spPr>
        <p:txBody>
          <a:bodyPr wrap="none">
            <a:spAutoFit/>
          </a:bodyPr>
          <a:lstStyle/>
          <a:p>
            <a:r>
              <a:rPr lang="en-IE" sz="8000" b="1" dirty="0"/>
              <a:t>Pilgrim</a:t>
            </a:r>
            <a:endParaRPr lang="en-IE" sz="8000" dirty="0"/>
          </a:p>
        </p:txBody>
      </p:sp>
    </p:spTree>
    <p:extLst>
      <p:ext uri="{BB962C8B-B14F-4D97-AF65-F5344CB8AC3E}">
        <p14:creationId xmlns:p14="http://schemas.microsoft.com/office/powerpoint/2010/main" val="1436232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rgbClr val="FFFF00"/>
            </a:gs>
            <a:gs pos="68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098" name="Picture 2" descr="Heavy metal exposure changes songbird behavi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6633" y="1325563"/>
            <a:ext cx="8147550" cy="4958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90722" y="0"/>
            <a:ext cx="3584571" cy="1200329"/>
          </a:xfrm>
          <a:prstGeom prst="rect">
            <a:avLst/>
          </a:prstGeom>
          <a:gradFill>
            <a:gsLst>
              <a:gs pos="93000">
                <a:schemeClr val="accent2">
                  <a:lumMod val="0"/>
                  <a:lumOff val="100000"/>
                </a:schemeClr>
              </a:gs>
              <a:gs pos="12000">
                <a:schemeClr val="accent2">
                  <a:lumMod val="100000"/>
                </a:schemeClr>
              </a:gs>
            </a:gsLst>
            <a:path path="circle">
              <a:fillToRect l="50000" t="-80000" r="50000" b="180000"/>
            </a:path>
          </a:gradFill>
        </p:spPr>
        <p:txBody>
          <a:bodyPr wrap="none">
            <a:spAutoFit/>
          </a:bodyPr>
          <a:lstStyle/>
          <a:p>
            <a:r>
              <a:rPr lang="en-IE" sz="7200" b="1" dirty="0"/>
              <a:t>Songbird</a:t>
            </a:r>
            <a:endParaRPr lang="en-IE" sz="7200" dirty="0"/>
          </a:p>
        </p:txBody>
      </p:sp>
    </p:spTree>
    <p:extLst>
      <p:ext uri="{BB962C8B-B14F-4D97-AF65-F5344CB8AC3E}">
        <p14:creationId xmlns:p14="http://schemas.microsoft.com/office/powerpoint/2010/main" val="1168086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959" y="2382229"/>
            <a:ext cx="9492535" cy="1097503"/>
          </a:xfrm>
        </p:spPr>
        <p:txBody>
          <a:bodyPr/>
          <a:lstStyle/>
          <a:p>
            <a:endParaRPr lang="en-IE" dirty="0"/>
          </a:p>
        </p:txBody>
      </p:sp>
      <p:sp>
        <p:nvSpPr>
          <p:cNvPr id="3" name="Content Placeholder 2"/>
          <p:cNvSpPr>
            <a:spLocks noGrp="1"/>
          </p:cNvSpPr>
          <p:nvPr>
            <p:ph idx="1"/>
          </p:nvPr>
        </p:nvSpPr>
        <p:spPr/>
        <p:txBody>
          <a:bodyPr/>
          <a:lstStyle/>
          <a:p>
            <a:endParaRPr lang="en-IE"/>
          </a:p>
        </p:txBody>
      </p:sp>
      <p:pic>
        <p:nvPicPr>
          <p:cNvPr id="5122" name="Picture 2" descr="Rainbow Sky Wallpapers - Top Free Rainbow Sky Backgrounds - Wallpaper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75" y="0"/>
            <a:ext cx="13155956" cy="7400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5713" y="1125241"/>
            <a:ext cx="9823840" cy="4708981"/>
          </a:xfrm>
          <a:prstGeom prst="rect">
            <a:avLst/>
          </a:prstGeom>
        </p:spPr>
        <p:txBody>
          <a:bodyPr wrap="square">
            <a:spAutoFit/>
          </a:bodyPr>
          <a:lstStyle/>
          <a:p>
            <a:pPr algn="ctr"/>
            <a:r>
              <a:rPr lang="en-GB" sz="6000" b="1" dirty="0">
                <a:latin typeface="Bradley Hand ITC" panose="03070402050302030203" pitchFamily="66" charset="0"/>
              </a:rPr>
              <a:t>Religious, pilgrims, songbirds are constantly setting out on a  journey,  embracing the future with hope in our provident God!</a:t>
            </a:r>
            <a:r>
              <a:rPr lang="en-GB" sz="4800" b="1" dirty="0">
                <a:latin typeface="Bradley Hand ITC" panose="03070402050302030203" pitchFamily="66" charset="0"/>
              </a:rPr>
              <a:t> </a:t>
            </a:r>
          </a:p>
        </p:txBody>
      </p:sp>
    </p:spTree>
    <p:extLst>
      <p:ext uri="{BB962C8B-B14F-4D97-AF65-F5344CB8AC3E}">
        <p14:creationId xmlns:p14="http://schemas.microsoft.com/office/powerpoint/2010/main" val="23871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https://christogenesis.org/wp-content/uploads/2020/08/murmuration.jpg"/>
          <p:cNvPicPr/>
          <p:nvPr/>
        </p:nvPicPr>
        <p:blipFill>
          <a:blip r:embed="rId2">
            <a:extLst>
              <a:ext uri="{28A0092B-C50C-407E-A947-70E740481C1C}">
                <a14:useLocalDpi xmlns:a14="http://schemas.microsoft.com/office/drawing/2010/main" val="0"/>
              </a:ext>
            </a:extLst>
          </a:blip>
          <a:srcRect/>
          <a:stretch>
            <a:fillRect/>
          </a:stretch>
        </p:blipFill>
        <p:spPr bwMode="auto">
          <a:xfrm>
            <a:off x="237260" y="221270"/>
            <a:ext cx="11620500" cy="6324600"/>
          </a:xfrm>
          <a:prstGeom prst="rect">
            <a:avLst/>
          </a:prstGeom>
          <a:noFill/>
          <a:ln>
            <a:noFill/>
          </a:ln>
        </p:spPr>
      </p:pic>
      <p:pic>
        <p:nvPicPr>
          <p:cNvPr id="8" name="Picture 7" descr="https://christogenesis.org/wp-content/uploads/2020/08/murmurati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844" y="1498598"/>
            <a:ext cx="6504305" cy="2876549"/>
          </a:xfrm>
          <a:prstGeom prst="rect">
            <a:avLst/>
          </a:prstGeom>
          <a:noFill/>
          <a:ln>
            <a:noFill/>
          </a:ln>
        </p:spPr>
      </p:pic>
      <p:sp>
        <p:nvSpPr>
          <p:cNvPr id="9" name="Rectangle 8"/>
          <p:cNvSpPr/>
          <p:nvPr/>
        </p:nvSpPr>
        <p:spPr>
          <a:xfrm>
            <a:off x="1200150" y="4375148"/>
            <a:ext cx="10325100" cy="1541319"/>
          </a:xfrm>
          <a:prstGeom prst="rect">
            <a:avLst/>
          </a:prstGeom>
        </p:spPr>
        <p:txBody>
          <a:bodyPr wrap="square">
            <a:spAutoFit/>
          </a:bodyPr>
          <a:lstStyle/>
          <a:p>
            <a:pPr>
              <a:lnSpc>
                <a:spcPct val="107000"/>
              </a:lnSpc>
              <a:spcAft>
                <a:spcPts val="800"/>
              </a:spcAft>
            </a:pPr>
            <a:r>
              <a:rPr lang="en-GB" sz="4400" dirty="0">
                <a:solidFill>
                  <a:schemeClr val="bg1"/>
                </a:solidFill>
                <a:latin typeface="Calibri" panose="020F0502020204030204" pitchFamily="34" charset="0"/>
                <a:ea typeface="Calibri" panose="020F0502020204030204" pitchFamily="34" charset="0"/>
                <a:cs typeface="Calibri" panose="020F0502020204030204" pitchFamily="34" charset="0"/>
              </a:rPr>
              <a:t>Hope sees the invisible, feels the intangible, and achieves the impossible. </a:t>
            </a:r>
            <a:r>
              <a:rPr lang="en-GB" sz="3200" dirty="0">
                <a:solidFill>
                  <a:schemeClr val="bg1"/>
                </a:solidFill>
                <a:latin typeface="Calibri" panose="020F0502020204030204" pitchFamily="34" charset="0"/>
                <a:ea typeface="Calibri" panose="020F0502020204030204" pitchFamily="34" charset="0"/>
                <a:cs typeface="Calibri" panose="020F0502020204030204" pitchFamily="34" charset="0"/>
              </a:rPr>
              <a:t>Helen Keller</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664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57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pic>
        <p:nvPicPr>
          <p:cNvPr id="4" name="Picture 3" descr="Hope Bible Verses"/>
          <p:cNvPicPr/>
          <p:nvPr/>
        </p:nvPicPr>
        <p:blipFill>
          <a:blip r:embed="rId2">
            <a:extLst>
              <a:ext uri="{28A0092B-C50C-407E-A947-70E740481C1C}">
                <a14:useLocalDpi xmlns:a14="http://schemas.microsoft.com/office/drawing/2010/main" val="0"/>
              </a:ext>
            </a:extLst>
          </a:blip>
          <a:srcRect/>
          <a:stretch>
            <a:fillRect/>
          </a:stretch>
        </p:blipFill>
        <p:spPr bwMode="auto">
          <a:xfrm>
            <a:off x="951327" y="647114"/>
            <a:ext cx="10289345" cy="5797135"/>
          </a:xfrm>
          <a:prstGeom prst="rect">
            <a:avLst/>
          </a:prstGeom>
          <a:noFill/>
          <a:ln>
            <a:noFill/>
          </a:ln>
        </p:spPr>
      </p:pic>
    </p:spTree>
    <p:extLst>
      <p:ext uri="{BB962C8B-B14F-4D97-AF65-F5344CB8AC3E}">
        <p14:creationId xmlns:p14="http://schemas.microsoft.com/office/powerpoint/2010/main" val="136469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erts | Habitats | WW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487422" cy="6858000"/>
          </a:xfrm>
          <a:prstGeom prst="rect">
            <a:avLst/>
          </a:prstGeom>
          <a:noFill/>
          <a:ln>
            <a:noFill/>
          </a:ln>
        </p:spPr>
      </p:pic>
      <p:sp>
        <p:nvSpPr>
          <p:cNvPr id="5" name="Rectangle 4"/>
          <p:cNvSpPr/>
          <p:nvPr/>
        </p:nvSpPr>
        <p:spPr>
          <a:xfrm>
            <a:off x="0" y="197346"/>
            <a:ext cx="12487422" cy="6832640"/>
          </a:xfrm>
          <a:prstGeom prst="rect">
            <a:avLst/>
          </a:prstGeom>
        </p:spPr>
        <p:txBody>
          <a:bodyPr wrap="square">
            <a:spAutoFit/>
          </a:bodyPr>
          <a:lstStyle/>
          <a:p>
            <a:r>
              <a:rPr lang="en-GB" sz="3600" b="1" dirty="0"/>
              <a:t>Though the fig tree does not blossom,</a:t>
            </a:r>
            <a:br>
              <a:rPr lang="en-GB" sz="3600" b="1" dirty="0"/>
            </a:br>
            <a:r>
              <a:rPr lang="en-GB" sz="3600" b="1" dirty="0"/>
              <a:t>and no fruit is on the vines;</a:t>
            </a:r>
            <a:br>
              <a:rPr lang="en-GB" sz="3600" b="1" dirty="0"/>
            </a:br>
            <a:r>
              <a:rPr lang="en-GB" sz="3600" b="1" dirty="0"/>
              <a:t>though the produce of the olive fails</a:t>
            </a:r>
            <a:br>
              <a:rPr lang="en-GB" sz="3600" b="1" dirty="0"/>
            </a:br>
            <a:r>
              <a:rPr lang="en-GB" sz="3600" b="1" dirty="0"/>
              <a:t>and the fields yield no food;</a:t>
            </a:r>
            <a:br>
              <a:rPr lang="en-GB" sz="3600" b="1" dirty="0"/>
            </a:br>
            <a:r>
              <a:rPr lang="en-GB" sz="3600" b="1" dirty="0"/>
              <a:t>though the flock is cut off from the fold</a:t>
            </a:r>
            <a:br>
              <a:rPr lang="en-GB" sz="3600" b="1" dirty="0"/>
            </a:br>
            <a:r>
              <a:rPr lang="en-GB" sz="3600" b="1" dirty="0"/>
              <a:t>and there is no herd in the stalls,</a:t>
            </a:r>
            <a:br>
              <a:rPr lang="en-GB" sz="3600" b="1" dirty="0"/>
            </a:br>
            <a:r>
              <a:rPr lang="en-GB" sz="3600" b="1" dirty="0"/>
              <a:t>yet I will rejoice in the Lord;</a:t>
            </a:r>
            <a:br>
              <a:rPr lang="en-GB" sz="3600" b="1" dirty="0"/>
            </a:br>
            <a:r>
              <a:rPr lang="en-GB" sz="3600" b="1" dirty="0"/>
              <a:t>I will exult in the God of my salvation.</a:t>
            </a:r>
            <a:br>
              <a:rPr lang="en-GB" sz="3600" b="1" dirty="0"/>
            </a:br>
            <a:r>
              <a:rPr lang="en-GB" sz="3600" b="1" dirty="0"/>
              <a:t>God, the Lord, is my strength;</a:t>
            </a:r>
            <a:br>
              <a:rPr lang="en-GB" sz="3600" b="1" dirty="0"/>
            </a:br>
            <a:r>
              <a:rPr lang="en-GB" sz="3600" b="1" dirty="0"/>
              <a:t>he makes my feet like the feet of a deer,</a:t>
            </a:r>
            <a:br>
              <a:rPr lang="en-GB" sz="3600" b="1" dirty="0"/>
            </a:br>
            <a:r>
              <a:rPr lang="en-GB" sz="3600" b="1" dirty="0"/>
              <a:t>and makes me tread upon the heights. </a:t>
            </a:r>
          </a:p>
          <a:p>
            <a:r>
              <a:rPr lang="en-GB" sz="2400" b="1" dirty="0"/>
              <a:t>(</a:t>
            </a:r>
            <a:r>
              <a:rPr lang="en-GB" sz="2400" b="1" dirty="0" err="1"/>
              <a:t>Habbakuk</a:t>
            </a:r>
            <a:r>
              <a:rPr lang="en-GB" sz="2400" b="1" dirty="0"/>
              <a:t> 3:17-19)</a:t>
            </a:r>
            <a:endParaRPr lang="en-GB" sz="2800" b="1" dirty="0"/>
          </a:p>
          <a:p>
            <a:endParaRPr lang="en-IE" b="1" dirty="0">
              <a:solidFill>
                <a:schemeClr val="bg1"/>
              </a:solidFill>
            </a:endParaRPr>
          </a:p>
        </p:txBody>
      </p:sp>
    </p:spTree>
    <p:extLst>
      <p:ext uri="{BB962C8B-B14F-4D97-AF65-F5344CB8AC3E}">
        <p14:creationId xmlns:p14="http://schemas.microsoft.com/office/powerpoint/2010/main" val="326149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366" y="-1"/>
            <a:ext cx="12337366" cy="6858001"/>
          </a:xfrm>
        </p:spPr>
      </p:pic>
      <p:sp>
        <p:nvSpPr>
          <p:cNvPr id="2" name="TextBox 1"/>
          <p:cNvSpPr txBox="1"/>
          <p:nvPr/>
        </p:nvSpPr>
        <p:spPr>
          <a:xfrm>
            <a:off x="0" y="3679228"/>
            <a:ext cx="12095017" cy="2585323"/>
          </a:xfrm>
          <a:prstGeom prst="rect">
            <a:avLst/>
          </a:prstGeom>
          <a:noFill/>
        </p:spPr>
        <p:txBody>
          <a:bodyPr wrap="square" rtlCol="0">
            <a:spAutoFit/>
          </a:bodyPr>
          <a:lstStyle/>
          <a:p>
            <a:r>
              <a:rPr lang="en-GB" sz="3200" b="1" dirty="0">
                <a:solidFill>
                  <a:schemeClr val="bg1"/>
                </a:solidFill>
              </a:rPr>
              <a:t>Hope is bold; it can look beyond personal convenience, the petty securities and compensations which limit our horizon, and it can open us up to grand ideals that make life more beautiful and worthwhile…</a:t>
            </a:r>
            <a:endParaRPr lang="en-GB" sz="3200" b="1" u="sng" dirty="0">
              <a:solidFill>
                <a:schemeClr val="bg1"/>
              </a:solidFill>
            </a:endParaRPr>
          </a:p>
          <a:p>
            <a:r>
              <a:rPr lang="en-GB" sz="3200" b="1" dirty="0">
                <a:solidFill>
                  <a:schemeClr val="bg1"/>
                </a:solidFill>
              </a:rPr>
              <a:t>Let us continue then to advance along the paths of hope. </a:t>
            </a:r>
          </a:p>
          <a:p>
            <a:r>
              <a:rPr lang="en-GB" sz="1400" b="1" dirty="0">
                <a:solidFill>
                  <a:schemeClr val="bg1"/>
                </a:solidFill>
              </a:rPr>
              <a:t>(Pope Francis, </a:t>
            </a:r>
            <a:r>
              <a:rPr lang="en-GB" sz="1400" b="1" dirty="0" err="1">
                <a:solidFill>
                  <a:schemeClr val="bg1"/>
                </a:solidFill>
              </a:rPr>
              <a:t>Fratelli</a:t>
            </a:r>
            <a:r>
              <a:rPr lang="en-GB" sz="1400" b="1" dirty="0">
                <a:solidFill>
                  <a:schemeClr val="bg1"/>
                </a:solidFill>
              </a:rPr>
              <a:t> </a:t>
            </a:r>
            <a:r>
              <a:rPr lang="en-GB" sz="1400" b="1" dirty="0" err="1">
                <a:solidFill>
                  <a:schemeClr val="bg1"/>
                </a:solidFill>
              </a:rPr>
              <a:t>Tutti</a:t>
            </a:r>
            <a:r>
              <a:rPr lang="en-GB" sz="1400" b="1" dirty="0">
                <a:solidFill>
                  <a:schemeClr val="bg1"/>
                </a:solidFill>
              </a:rPr>
              <a:t>, 2020.)</a:t>
            </a:r>
            <a:endParaRPr lang="en-IE" sz="1400" b="1"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411566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63000">
              <a:schemeClr val="accent4">
                <a:lumMod val="20000"/>
                <a:lumOff val="8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054" name="Picture 6" descr="Small bird of hope - PocketDocs - ABC Radio National (Australian  Broadcasting Corpor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646" y="214882"/>
            <a:ext cx="11140548" cy="6270537"/>
          </a:xfrm>
          <a:prstGeom prst="rect">
            <a:avLst/>
          </a:prstGeom>
          <a:gradFill>
            <a:gsLst>
              <a:gs pos="0">
                <a:srgbClr val="FFFF00"/>
              </a:gs>
              <a:gs pos="100000">
                <a:srgbClr val="FFFF00"/>
              </a:gs>
              <a:gs pos="100000">
                <a:schemeClr val="accent2">
                  <a:lumMod val="100000"/>
                </a:schemeClr>
              </a:gs>
            </a:gsLst>
            <a:path path="circle">
              <a:fillToRect l="50000" t="-80000" r="50000" b="180000"/>
            </a:path>
          </a:gradFill>
        </p:spPr>
      </p:pic>
    </p:spTree>
    <p:extLst>
      <p:ext uri="{BB962C8B-B14F-4D97-AF65-F5344CB8AC3E}">
        <p14:creationId xmlns:p14="http://schemas.microsoft.com/office/powerpoint/2010/main" val="14535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3000">
              <a:schemeClr val="accent2">
                <a:lumMod val="0"/>
                <a:lumOff val="100000"/>
              </a:schemeClr>
            </a:gs>
            <a:gs pos="12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Content Placeholder 4" descr="https://christogenesis.org/wp-content/uploads/2019/02/banner-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52128"/>
          </a:xfrm>
          <a:prstGeom prst="rect">
            <a:avLst/>
          </a:prstGeom>
          <a:noFill/>
          <a:ln>
            <a:noFill/>
          </a:ln>
        </p:spPr>
      </p:pic>
      <p:sp>
        <p:nvSpPr>
          <p:cNvPr id="4" name="Rectangle 3"/>
          <p:cNvSpPr/>
          <p:nvPr/>
        </p:nvSpPr>
        <p:spPr>
          <a:xfrm>
            <a:off x="704849" y="2509234"/>
            <a:ext cx="10525124" cy="2068259"/>
          </a:xfrm>
          <a:prstGeom prst="rect">
            <a:avLst/>
          </a:prstGeom>
        </p:spPr>
        <p:txBody>
          <a:bodyPr wrap="square">
            <a:spAutoFit/>
          </a:bodyPr>
          <a:lstStyle/>
          <a:p>
            <a:pPr indent="-152400" fontAlgn="base">
              <a:lnSpc>
                <a:spcPct val="107000"/>
              </a:lnSpc>
              <a:spcAft>
                <a:spcPts val="0"/>
              </a:spcAft>
            </a:pPr>
            <a:r>
              <a:rPr lang="en-GB" sz="6000" dirty="0">
                <a:solidFill>
                  <a:schemeClr val="bg1"/>
                </a:solidFill>
              </a:rPr>
              <a:t>.</a:t>
            </a:r>
          </a:p>
          <a:p>
            <a:pPr indent="-152400" fontAlgn="base">
              <a:lnSpc>
                <a:spcPct val="107000"/>
              </a:lnSpc>
              <a:spcAft>
                <a:spcPts val="0"/>
              </a:spcAft>
            </a:pPr>
            <a:r>
              <a:rPr lang="en-GB" sz="6000" dirty="0">
                <a:solidFill>
                  <a:schemeClr val="bg1"/>
                </a:solidFill>
              </a:rPr>
              <a:t> </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0" y="5349312"/>
            <a:ext cx="12668148" cy="830997"/>
          </a:xfrm>
          <a:prstGeom prst="rect">
            <a:avLst/>
          </a:prstGeom>
        </p:spPr>
        <p:txBody>
          <a:bodyPr wrap="none">
            <a:spAutoFit/>
          </a:bodyPr>
          <a:lstStyle/>
          <a:p>
            <a:r>
              <a:rPr lang="en-IE" sz="4800" dirty="0">
                <a:solidFill>
                  <a:schemeClr val="bg1"/>
                </a:solidFill>
              </a:rPr>
              <a:t>The Inner Journey-Placing our hope in God alone. </a:t>
            </a:r>
          </a:p>
        </p:txBody>
      </p:sp>
    </p:spTree>
    <p:extLst>
      <p:ext uri="{BB962C8B-B14F-4D97-AF65-F5344CB8AC3E}">
        <p14:creationId xmlns:p14="http://schemas.microsoft.com/office/powerpoint/2010/main" val="290818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IE" dirty="0"/>
          </a:p>
        </p:txBody>
      </p:sp>
      <p:pic>
        <p:nvPicPr>
          <p:cNvPr id="4" name="Picture 3" descr="https://christogenesis.org/wp-content/uploads/2019/02/home-slide-right-4.jpg"/>
          <p:cNvPicPr/>
          <p:nvPr/>
        </p:nvPicPr>
        <p:blipFill rotWithShape="1">
          <a:blip r:embed="rId2">
            <a:extLst>
              <a:ext uri="{28A0092B-C50C-407E-A947-70E740481C1C}">
                <a14:useLocalDpi xmlns:a14="http://schemas.microsoft.com/office/drawing/2010/main" val="0"/>
              </a:ext>
            </a:extLst>
          </a:blip>
          <a:srcRect t="32304" r="65787"/>
          <a:stretch/>
        </p:blipFill>
        <p:spPr bwMode="auto">
          <a:xfrm>
            <a:off x="838200" y="0"/>
            <a:ext cx="10515600" cy="6589058"/>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098175" y="181846"/>
            <a:ext cx="9484659" cy="2463367"/>
          </a:xfrm>
          <a:prstGeom prst="rect">
            <a:avLst/>
          </a:prstGeom>
        </p:spPr>
        <p:txBody>
          <a:bodyPr wrap="square">
            <a:spAutoFit/>
          </a:bodyPr>
          <a:lstStyle/>
          <a:p>
            <a:pPr indent="-152400" fontAlgn="base">
              <a:lnSpc>
                <a:spcPct val="107000"/>
              </a:lnSpc>
              <a:spcAft>
                <a:spcPts val="0"/>
              </a:spcAft>
            </a:pPr>
            <a:r>
              <a:rPr lang="en-GB"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find it difficult to unplug and watch the breath of our own being-in-stillness</a:t>
            </a:r>
            <a:r>
              <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Ilia </a:t>
            </a:r>
            <a:r>
              <a:rPr lang="en-GB"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Delio</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osf</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262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Words>
  <Application>Microsoft Office PowerPoint</Application>
  <PresentationFormat>Widescreen</PresentationFormat>
  <Paragraphs>62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Bradley Hand ITC</vt:lpstr>
      <vt:lpstr>Calibri</vt:lpstr>
      <vt:lpstr>Calibri Light</vt:lpstr>
      <vt:lpstr>Office Theme</vt:lpstr>
      <vt:lpstr>Embracing the Future with Hope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Listening to one another and discerning together is key to embracing the future with hope.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the Future with Hope</dc:title>
  <dc:creator>katherine O'Flynn</dc:creator>
  <cp:lastModifiedBy>Communications</cp:lastModifiedBy>
  <cp:revision>101</cp:revision>
  <dcterms:created xsi:type="dcterms:W3CDTF">2020-10-06T10:13:30Z</dcterms:created>
  <dcterms:modified xsi:type="dcterms:W3CDTF">2020-11-06T14:04:42Z</dcterms:modified>
</cp:coreProperties>
</file>