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1"/>
  </p:notesMasterIdLst>
  <p:handoutMasterIdLst>
    <p:handoutMasterId r:id="rId22"/>
  </p:handoutMasterIdLst>
  <p:sldIdLst>
    <p:sldId id="689" r:id="rId2"/>
    <p:sldId id="712" r:id="rId3"/>
    <p:sldId id="662" r:id="rId4"/>
    <p:sldId id="664" r:id="rId5"/>
    <p:sldId id="668" r:id="rId6"/>
    <p:sldId id="672" r:id="rId7"/>
    <p:sldId id="681" r:id="rId8"/>
    <p:sldId id="718" r:id="rId9"/>
    <p:sldId id="667" r:id="rId10"/>
    <p:sldId id="673" r:id="rId11"/>
    <p:sldId id="728" r:id="rId12"/>
    <p:sldId id="675" r:id="rId13"/>
    <p:sldId id="713" r:id="rId14"/>
    <p:sldId id="722" r:id="rId15"/>
    <p:sldId id="663" r:id="rId16"/>
    <p:sldId id="720" r:id="rId17"/>
    <p:sldId id="721" r:id="rId18"/>
    <p:sldId id="725" r:id="rId19"/>
    <p:sldId id="726" r:id="rId20"/>
  </p:sldIdLst>
  <p:sldSz cx="9144000" cy="6858000" type="screen4x3"/>
  <p:notesSz cx="6888163" cy="10018713"/>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C200"/>
    <a:srgbClr val="FFE311"/>
    <a:srgbClr val="000000"/>
    <a:srgbClr val="5A5A1A"/>
    <a:srgbClr val="6B8F9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16" autoAdjust="0"/>
    <p:restoredTop sz="96821" autoAdjust="0"/>
  </p:normalViewPr>
  <p:slideViewPr>
    <p:cSldViewPr>
      <p:cViewPr varScale="1">
        <p:scale>
          <a:sx n="49" d="100"/>
          <a:sy n="49" d="100"/>
        </p:scale>
        <p:origin x="206"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41" d="100"/>
          <a:sy n="141" d="100"/>
        </p:scale>
        <p:origin x="-96" y="-78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497"/>
          </a:xfrm>
          <a:prstGeom prst="rect">
            <a:avLst/>
          </a:prstGeom>
        </p:spPr>
        <p:txBody>
          <a:bodyPr vert="horz" lIns="92437" tIns="46218" rIns="92437" bIns="46218" rtlCol="0"/>
          <a:lstStyle>
            <a:lvl1pPr algn="l">
              <a:defRPr sz="1200"/>
            </a:lvl1pPr>
          </a:lstStyle>
          <a:p>
            <a:endParaRPr lang="en-GB"/>
          </a:p>
        </p:txBody>
      </p:sp>
      <p:sp>
        <p:nvSpPr>
          <p:cNvPr id="3" name="Date Placeholder 2"/>
          <p:cNvSpPr>
            <a:spLocks noGrp="1"/>
          </p:cNvSpPr>
          <p:nvPr>
            <p:ph type="dt" sz="quarter" idx="1"/>
          </p:nvPr>
        </p:nvSpPr>
        <p:spPr>
          <a:xfrm>
            <a:off x="3900934" y="0"/>
            <a:ext cx="2985621" cy="501497"/>
          </a:xfrm>
          <a:prstGeom prst="rect">
            <a:avLst/>
          </a:prstGeom>
        </p:spPr>
        <p:txBody>
          <a:bodyPr vert="horz" lIns="92437" tIns="46218" rIns="92437" bIns="46218" rtlCol="0"/>
          <a:lstStyle>
            <a:lvl1pPr algn="r">
              <a:defRPr sz="1200"/>
            </a:lvl1pPr>
          </a:lstStyle>
          <a:p>
            <a:fld id="{41A14B1D-8CA5-4ABA-8F93-CE95E5E8CAE8}" type="datetimeFigureOut">
              <a:rPr lang="en-GB" smtClean="0"/>
              <a:t>22/07/2022</a:t>
            </a:fld>
            <a:endParaRPr lang="en-GB"/>
          </a:p>
        </p:txBody>
      </p:sp>
      <p:sp>
        <p:nvSpPr>
          <p:cNvPr id="4" name="Footer Placeholder 3"/>
          <p:cNvSpPr>
            <a:spLocks noGrp="1"/>
          </p:cNvSpPr>
          <p:nvPr>
            <p:ph type="ftr" sz="quarter" idx="2"/>
          </p:nvPr>
        </p:nvSpPr>
        <p:spPr>
          <a:xfrm>
            <a:off x="0" y="9515615"/>
            <a:ext cx="2985621" cy="501496"/>
          </a:xfrm>
          <a:prstGeom prst="rect">
            <a:avLst/>
          </a:prstGeom>
        </p:spPr>
        <p:txBody>
          <a:bodyPr vert="horz" lIns="92437" tIns="46218" rIns="92437" bIns="46218" rtlCol="0" anchor="b"/>
          <a:lstStyle>
            <a:lvl1pPr algn="l">
              <a:defRPr sz="1200"/>
            </a:lvl1pPr>
          </a:lstStyle>
          <a:p>
            <a:endParaRPr lang="en-GB"/>
          </a:p>
        </p:txBody>
      </p:sp>
      <p:sp>
        <p:nvSpPr>
          <p:cNvPr id="5" name="Slide Number Placeholder 4"/>
          <p:cNvSpPr>
            <a:spLocks noGrp="1"/>
          </p:cNvSpPr>
          <p:nvPr>
            <p:ph type="sldNum" sz="quarter" idx="3"/>
          </p:nvPr>
        </p:nvSpPr>
        <p:spPr>
          <a:xfrm>
            <a:off x="3900934" y="9515615"/>
            <a:ext cx="2985621" cy="501496"/>
          </a:xfrm>
          <a:prstGeom prst="rect">
            <a:avLst/>
          </a:prstGeom>
        </p:spPr>
        <p:txBody>
          <a:bodyPr vert="horz" lIns="92437" tIns="46218" rIns="92437" bIns="46218" rtlCol="0" anchor="b"/>
          <a:lstStyle>
            <a:lvl1pPr algn="r">
              <a:defRPr sz="1200"/>
            </a:lvl1pPr>
          </a:lstStyle>
          <a:p>
            <a:fld id="{71F32508-48C8-491C-8022-CD38805F7B4A}" type="slidenum">
              <a:rPr lang="en-GB" smtClean="0"/>
              <a:t>‹#›</a:t>
            </a:fld>
            <a:endParaRPr lang="en-GB"/>
          </a:p>
        </p:txBody>
      </p:sp>
    </p:spTree>
    <p:extLst>
      <p:ext uri="{BB962C8B-B14F-4D97-AF65-F5344CB8AC3E}">
        <p14:creationId xmlns:p14="http://schemas.microsoft.com/office/powerpoint/2010/main" val="4292194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0936"/>
          </a:xfrm>
          <a:prstGeom prst="rect">
            <a:avLst/>
          </a:prstGeom>
        </p:spPr>
        <p:txBody>
          <a:bodyPr vert="horz" lIns="92437" tIns="46218" rIns="92437" bIns="46218" rtlCol="0"/>
          <a:lstStyle>
            <a:lvl1pPr algn="l">
              <a:defRPr sz="1200"/>
            </a:lvl1pPr>
          </a:lstStyle>
          <a:p>
            <a:endParaRPr lang="en-GB"/>
          </a:p>
        </p:txBody>
      </p:sp>
      <p:sp>
        <p:nvSpPr>
          <p:cNvPr id="3" name="Date Placeholder 2"/>
          <p:cNvSpPr>
            <a:spLocks noGrp="1"/>
          </p:cNvSpPr>
          <p:nvPr>
            <p:ph type="dt" idx="1"/>
          </p:nvPr>
        </p:nvSpPr>
        <p:spPr>
          <a:xfrm>
            <a:off x="3901699" y="0"/>
            <a:ext cx="2984870" cy="500936"/>
          </a:xfrm>
          <a:prstGeom prst="rect">
            <a:avLst/>
          </a:prstGeom>
        </p:spPr>
        <p:txBody>
          <a:bodyPr vert="horz" lIns="92437" tIns="46218" rIns="92437" bIns="46218" rtlCol="0"/>
          <a:lstStyle>
            <a:lvl1pPr algn="r">
              <a:defRPr sz="1200"/>
            </a:lvl1pPr>
          </a:lstStyle>
          <a:p>
            <a:fld id="{6288EAB7-B0DC-4EA6-AD56-206053692A50}" type="datetimeFigureOut">
              <a:rPr lang="en-GB" smtClean="0"/>
              <a:t>22/07/2022</a:t>
            </a:fld>
            <a:endParaRPr lang="en-GB"/>
          </a:p>
        </p:txBody>
      </p:sp>
      <p:sp>
        <p:nvSpPr>
          <p:cNvPr id="4" name="Slide Image Placeholder 3"/>
          <p:cNvSpPr>
            <a:spLocks noGrp="1" noRot="1" noChangeAspect="1"/>
          </p:cNvSpPr>
          <p:nvPr>
            <p:ph type="sldImg" idx="2"/>
          </p:nvPr>
        </p:nvSpPr>
        <p:spPr>
          <a:xfrm>
            <a:off x="1477963" y="590550"/>
            <a:ext cx="3768725" cy="2825750"/>
          </a:xfrm>
          <a:prstGeom prst="rect">
            <a:avLst/>
          </a:prstGeom>
          <a:noFill/>
          <a:ln w="12700">
            <a:solidFill>
              <a:prstClr val="black"/>
            </a:solidFill>
          </a:ln>
        </p:spPr>
        <p:txBody>
          <a:bodyPr vert="horz" lIns="92437" tIns="46218" rIns="92437" bIns="46218" rtlCol="0" anchor="ctr"/>
          <a:lstStyle/>
          <a:p>
            <a:endParaRPr lang="en-GB"/>
          </a:p>
        </p:txBody>
      </p:sp>
      <p:sp>
        <p:nvSpPr>
          <p:cNvPr id="5" name="Notes Placeholder 4"/>
          <p:cNvSpPr>
            <a:spLocks noGrp="1"/>
          </p:cNvSpPr>
          <p:nvPr>
            <p:ph type="body" sz="quarter" idx="3"/>
          </p:nvPr>
        </p:nvSpPr>
        <p:spPr>
          <a:xfrm>
            <a:off x="406444" y="3510327"/>
            <a:ext cx="6147600" cy="5756982"/>
          </a:xfrm>
          <a:prstGeom prst="rect">
            <a:avLst/>
          </a:prstGeom>
        </p:spPr>
        <p:txBody>
          <a:bodyPr vert="horz" lIns="92437" tIns="46218" rIns="92437" bIns="4621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516038"/>
            <a:ext cx="2984870" cy="500936"/>
          </a:xfrm>
          <a:prstGeom prst="rect">
            <a:avLst/>
          </a:prstGeom>
        </p:spPr>
        <p:txBody>
          <a:bodyPr vert="horz" lIns="92437" tIns="46218" rIns="92437" bIns="46218"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6038"/>
            <a:ext cx="2984870" cy="500936"/>
          </a:xfrm>
          <a:prstGeom prst="rect">
            <a:avLst/>
          </a:prstGeom>
        </p:spPr>
        <p:txBody>
          <a:bodyPr vert="horz" lIns="92437" tIns="46218" rIns="92437" bIns="46218" rtlCol="0" anchor="b"/>
          <a:lstStyle>
            <a:lvl1pPr algn="r">
              <a:defRPr sz="1200"/>
            </a:lvl1pPr>
          </a:lstStyle>
          <a:p>
            <a:fld id="{9A14DD07-329E-438D-80A0-D60B5F4F4F3D}" type="slidenum">
              <a:rPr lang="en-GB" smtClean="0"/>
              <a:t>‹#›</a:t>
            </a:fld>
            <a:endParaRPr lang="en-GB"/>
          </a:p>
        </p:txBody>
      </p:sp>
    </p:spTree>
    <p:extLst>
      <p:ext uri="{BB962C8B-B14F-4D97-AF65-F5344CB8AC3E}">
        <p14:creationId xmlns:p14="http://schemas.microsoft.com/office/powerpoint/2010/main" val="44937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9144000" cy="6856413"/>
            <a:chOff x="0" y="0"/>
            <a:chExt cx="5760" cy="4319"/>
          </a:xfrm>
        </p:grpSpPr>
        <p:sp>
          <p:nvSpPr>
            <p:cNvPr id="6451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1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1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1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1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452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2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453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3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4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5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4551" name="Group 39"/>
            <p:cNvGrpSpPr>
              <a:grpSpLocks/>
            </p:cNvGrpSpPr>
            <p:nvPr userDrawn="1"/>
          </p:nvGrpSpPr>
          <p:grpSpPr bwMode="auto">
            <a:xfrm>
              <a:off x="0" y="1632"/>
              <a:ext cx="5758" cy="1858"/>
              <a:chOff x="0" y="1632"/>
              <a:chExt cx="5758" cy="1858"/>
            </a:xfrm>
          </p:grpSpPr>
          <p:sp>
            <p:nvSpPr>
              <p:cNvPr id="6455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5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6455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GB" noProof="0"/>
              <a:t>Click to edit Master title style</a:t>
            </a:r>
          </a:p>
        </p:txBody>
      </p:sp>
      <p:sp>
        <p:nvSpPr>
          <p:cNvPr id="6455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GB" noProof="0"/>
              <a:t>Click to edit Master subtitle style</a:t>
            </a:r>
          </a:p>
        </p:txBody>
      </p:sp>
      <p:sp>
        <p:nvSpPr>
          <p:cNvPr id="64556" name="Rectangle 44"/>
          <p:cNvSpPr>
            <a:spLocks noGrp="1" noChangeArrowheads="1"/>
          </p:cNvSpPr>
          <p:nvPr>
            <p:ph type="dt" sz="quarter" idx="2"/>
          </p:nvPr>
        </p:nvSpPr>
        <p:spPr/>
        <p:txBody>
          <a:bodyPr/>
          <a:lstStyle>
            <a:lvl1pPr>
              <a:defRPr/>
            </a:lvl1pPr>
          </a:lstStyle>
          <a:p>
            <a:endParaRPr lang="en-GB"/>
          </a:p>
        </p:txBody>
      </p:sp>
      <p:sp>
        <p:nvSpPr>
          <p:cNvPr id="64557" name="Rectangle 45"/>
          <p:cNvSpPr>
            <a:spLocks noGrp="1" noChangeArrowheads="1"/>
          </p:cNvSpPr>
          <p:nvPr>
            <p:ph type="ftr" sz="quarter" idx="3"/>
          </p:nvPr>
        </p:nvSpPr>
        <p:spPr/>
        <p:txBody>
          <a:bodyPr/>
          <a:lstStyle>
            <a:lvl1pPr>
              <a:defRPr/>
            </a:lvl1pPr>
          </a:lstStyle>
          <a:p>
            <a:endParaRPr lang="en-GB"/>
          </a:p>
        </p:txBody>
      </p:sp>
      <p:sp>
        <p:nvSpPr>
          <p:cNvPr id="64558" name="Rectangle 46"/>
          <p:cNvSpPr>
            <a:spLocks noGrp="1" noChangeArrowheads="1"/>
          </p:cNvSpPr>
          <p:nvPr>
            <p:ph type="sldNum" sz="quarter" idx="4"/>
          </p:nvPr>
        </p:nvSpPr>
        <p:spPr/>
        <p:txBody>
          <a:bodyPr/>
          <a:lstStyle>
            <a:lvl1pPr>
              <a:defRPr/>
            </a:lvl1pPr>
          </a:lstStyle>
          <a:p>
            <a:fld id="{AB73813E-2CE6-4913-8A70-57EEF7EC9D16}"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57F9FF-ADCA-4A29-9361-B2726EAEA397}" type="slidenum">
              <a:rPr lang="en-GB"/>
              <a:pPr/>
              <a:t>‹#›</a:t>
            </a:fld>
            <a:endParaRPr lang="en-GB"/>
          </a:p>
        </p:txBody>
      </p:sp>
    </p:spTree>
    <p:extLst>
      <p:ext uri="{BB962C8B-B14F-4D97-AF65-F5344CB8AC3E}">
        <p14:creationId xmlns:p14="http://schemas.microsoft.com/office/powerpoint/2010/main" val="210549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C2FBB94-F0C2-40A1-971A-21FA786ABCB1}" type="slidenum">
              <a:rPr lang="en-GB"/>
              <a:pPr/>
              <a:t>‹#›</a:t>
            </a:fld>
            <a:endParaRPr lang="en-GB"/>
          </a:p>
        </p:txBody>
      </p:sp>
    </p:spTree>
    <p:extLst>
      <p:ext uri="{BB962C8B-B14F-4D97-AF65-F5344CB8AC3E}">
        <p14:creationId xmlns:p14="http://schemas.microsoft.com/office/powerpoint/2010/main" val="356246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74923"/>
          </a:xfrm>
        </p:spPr>
        <p:txBody>
          <a:bodyPr/>
          <a:lstStyle>
            <a:lvl1pPr>
              <a:defRPr sz="3600"/>
            </a:lvl1pPr>
          </a:lstStyle>
          <a:p>
            <a:r>
              <a:rPr lang="en-GB" dirty="0"/>
              <a:t>Click to edit Master title style</a:t>
            </a:r>
          </a:p>
        </p:txBody>
      </p:sp>
      <p:sp>
        <p:nvSpPr>
          <p:cNvPr id="3" name="Content Placeholder 2"/>
          <p:cNvSpPr>
            <a:spLocks noGrp="1"/>
          </p:cNvSpPr>
          <p:nvPr>
            <p:ph idx="1"/>
          </p:nvPr>
        </p:nvSpPr>
        <p:spPr>
          <a:xfrm>
            <a:off x="457200" y="1124744"/>
            <a:ext cx="8229600" cy="5006181"/>
          </a:xfrm>
        </p:spPr>
        <p:txBody>
          <a:bodyPr/>
          <a:lstStyle>
            <a:lvl1pPr>
              <a:defRPr sz="2800"/>
            </a:lvl1pPr>
            <a:lvl2pPr>
              <a:defRPr sz="2400"/>
            </a:lvl2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E4BFD7F-55F8-4D6A-A2A3-BB1C7926D9BD}" type="slidenum">
              <a:rPr lang="en-GB"/>
              <a:pPr/>
              <a:t>‹#›</a:t>
            </a:fld>
            <a:endParaRPr lang="en-GB"/>
          </a:p>
        </p:txBody>
      </p:sp>
    </p:spTree>
    <p:extLst>
      <p:ext uri="{BB962C8B-B14F-4D97-AF65-F5344CB8AC3E}">
        <p14:creationId xmlns:p14="http://schemas.microsoft.com/office/powerpoint/2010/main" val="416117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0E340C3-A001-476B-817C-9AB59BC3B0F1}" type="slidenum">
              <a:rPr lang="en-GB"/>
              <a:pPr/>
              <a:t>‹#›</a:t>
            </a:fld>
            <a:endParaRPr lang="en-GB"/>
          </a:p>
        </p:txBody>
      </p:sp>
    </p:spTree>
    <p:extLst>
      <p:ext uri="{BB962C8B-B14F-4D97-AF65-F5344CB8AC3E}">
        <p14:creationId xmlns:p14="http://schemas.microsoft.com/office/powerpoint/2010/main" val="135442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76068D0-51CC-41AC-8D8E-A9461D2252AF}" type="slidenum">
              <a:rPr lang="en-GB"/>
              <a:pPr/>
              <a:t>‹#›</a:t>
            </a:fld>
            <a:endParaRPr lang="en-GB"/>
          </a:p>
        </p:txBody>
      </p:sp>
    </p:spTree>
    <p:extLst>
      <p:ext uri="{BB962C8B-B14F-4D97-AF65-F5344CB8AC3E}">
        <p14:creationId xmlns:p14="http://schemas.microsoft.com/office/powerpoint/2010/main" val="157543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1E71308-B318-4E3B-B8CF-25AC3D1E7BDA}" type="slidenum">
              <a:rPr lang="en-GB"/>
              <a:pPr/>
              <a:t>‹#›</a:t>
            </a:fld>
            <a:endParaRPr lang="en-GB"/>
          </a:p>
        </p:txBody>
      </p:sp>
    </p:spTree>
    <p:extLst>
      <p:ext uri="{BB962C8B-B14F-4D97-AF65-F5344CB8AC3E}">
        <p14:creationId xmlns:p14="http://schemas.microsoft.com/office/powerpoint/2010/main" val="362429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30397DD5-3BF4-4106-8C3E-9AD706B6FEB2}" type="slidenum">
              <a:rPr lang="en-GB"/>
              <a:pPr/>
              <a:t>‹#›</a:t>
            </a:fld>
            <a:endParaRPr lang="en-GB"/>
          </a:p>
        </p:txBody>
      </p:sp>
    </p:spTree>
    <p:extLst>
      <p:ext uri="{BB962C8B-B14F-4D97-AF65-F5344CB8AC3E}">
        <p14:creationId xmlns:p14="http://schemas.microsoft.com/office/powerpoint/2010/main" val="1401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2420C8C-4E22-40D2-886E-5AFEDE9CD443}" type="slidenum">
              <a:rPr lang="en-GB"/>
              <a:pPr/>
              <a:t>‹#›</a:t>
            </a:fld>
            <a:endParaRPr lang="en-GB"/>
          </a:p>
        </p:txBody>
      </p:sp>
    </p:spTree>
    <p:extLst>
      <p:ext uri="{BB962C8B-B14F-4D97-AF65-F5344CB8AC3E}">
        <p14:creationId xmlns:p14="http://schemas.microsoft.com/office/powerpoint/2010/main" val="165414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44DC1F7-272F-4240-BECE-21C2D35333C6}" type="slidenum">
              <a:rPr lang="en-GB"/>
              <a:pPr/>
              <a:t>‹#›</a:t>
            </a:fld>
            <a:endParaRPr lang="en-GB"/>
          </a:p>
        </p:txBody>
      </p:sp>
    </p:spTree>
    <p:extLst>
      <p:ext uri="{BB962C8B-B14F-4D97-AF65-F5344CB8AC3E}">
        <p14:creationId xmlns:p14="http://schemas.microsoft.com/office/powerpoint/2010/main" val="20839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678F845-48BB-4224-9155-D1AFB840AD1A}" type="slidenum">
              <a:rPr lang="en-GB"/>
              <a:pPr/>
              <a:t>‹#›</a:t>
            </a:fld>
            <a:endParaRPr lang="en-GB"/>
          </a:p>
        </p:txBody>
      </p:sp>
    </p:spTree>
    <p:extLst>
      <p:ext uri="{BB962C8B-B14F-4D97-AF65-F5344CB8AC3E}">
        <p14:creationId xmlns:p14="http://schemas.microsoft.com/office/powerpoint/2010/main" val="35257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amma/>
                <a:shade val="57647"/>
                <a:invGamma/>
              </a:schemeClr>
            </a:gs>
            <a:gs pos="100000">
              <a:schemeClr val="bg1"/>
            </a:gs>
          </a:gsLst>
          <a:lin ang="10800000" scaled="0"/>
          <a:tileRect/>
        </a:gra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9144000" cy="6856413"/>
            <a:chOff x="0" y="0"/>
            <a:chExt cx="5760" cy="4319"/>
          </a:xfrm>
        </p:grpSpPr>
        <p:sp>
          <p:nvSpPr>
            <p:cNvPr id="634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349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49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0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35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3527" name="Group 39"/>
            <p:cNvGrpSpPr>
              <a:grpSpLocks/>
            </p:cNvGrpSpPr>
            <p:nvPr userDrawn="1"/>
          </p:nvGrpSpPr>
          <p:grpSpPr bwMode="auto">
            <a:xfrm>
              <a:off x="0" y="1632"/>
              <a:ext cx="5758" cy="1858"/>
              <a:chOff x="0" y="1632"/>
              <a:chExt cx="5758" cy="1858"/>
            </a:xfrm>
          </p:grpSpPr>
          <p:sp>
            <p:nvSpPr>
              <p:cNvPr id="635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6353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353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GB"/>
          </a:p>
        </p:txBody>
      </p:sp>
      <p:sp>
        <p:nvSpPr>
          <p:cNvPr id="6353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GB"/>
          </a:p>
        </p:txBody>
      </p:sp>
      <p:sp>
        <p:nvSpPr>
          <p:cNvPr id="6353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2F53EE4D-89D6-4DDD-A164-C1BDEEA64E54}"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143508" y="674239"/>
            <a:ext cx="8856984" cy="5976633"/>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12" name="Content Placeholder 2">
            <a:extLst>
              <a:ext uri="{FF2B5EF4-FFF2-40B4-BE49-F238E27FC236}">
                <a16:creationId xmlns:a16="http://schemas.microsoft.com/office/drawing/2014/main" id="{BDA44AF7-A54B-4752-8AC9-FEB01C75D94E}"/>
              </a:ext>
            </a:extLst>
          </p:cNvPr>
          <p:cNvSpPr txBox="1">
            <a:spLocks/>
          </p:cNvSpPr>
          <p:nvPr/>
        </p:nvSpPr>
        <p:spPr bwMode="auto">
          <a:xfrm>
            <a:off x="683568" y="2060848"/>
            <a:ext cx="7272808"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a:buFont typeface="Arial" panose="020B0604020202020204" pitchFamily="34" charset="0"/>
              <a:buChar char="•"/>
            </a:pPr>
            <a:r>
              <a:rPr lang="en-GB" sz="2400" dirty="0">
                <a:effectLst>
                  <a:outerShdw blurRad="38100" dist="38100" dir="2700000" algn="tl">
                    <a:srgbClr val="000000">
                      <a:alpha val="43137"/>
                    </a:srgbClr>
                  </a:outerShdw>
                </a:effectLst>
              </a:rPr>
              <a:t>I have decided to call a Synod to help us </a:t>
            </a:r>
          </a:p>
          <a:p>
            <a:pPr marL="0" indent="0">
              <a:buNone/>
            </a:pPr>
            <a:r>
              <a:rPr lang="en-GB" sz="2400" dirty="0">
                <a:effectLst>
                  <a:outerShdw blurRad="38100" dist="38100" dir="2700000" algn="tl">
                    <a:srgbClr val="000000">
                      <a:alpha val="43137"/>
                    </a:srgbClr>
                  </a:outerShdw>
                </a:effectLst>
              </a:rPr>
              <a:t>    to meet some of the pressing issues that </a:t>
            </a:r>
          </a:p>
          <a:p>
            <a:pPr marL="0" indent="0">
              <a:buNone/>
            </a:pPr>
            <a:r>
              <a:rPr lang="en-GB" sz="2400" dirty="0">
                <a:effectLst>
                  <a:outerShdw blurRad="38100" dist="38100" dir="2700000" algn="tl">
                    <a:srgbClr val="000000">
                      <a:alpha val="43137"/>
                    </a:srgbClr>
                  </a:outerShdw>
                </a:effectLst>
              </a:rPr>
              <a:t>    we face at this time in the life of the Archdiocese. </a:t>
            </a:r>
          </a:p>
          <a:p>
            <a:pPr>
              <a:buFont typeface="Arial" panose="020B0604020202020204" pitchFamily="34" charset="0"/>
              <a:buChar char="•"/>
            </a:pPr>
            <a:r>
              <a:rPr lang="en-GB" sz="2400" dirty="0">
                <a:effectLst>
                  <a:outerShdw blurRad="38100" dist="38100" dir="2700000" algn="tl">
                    <a:srgbClr val="000000">
                      <a:alpha val="43137"/>
                    </a:srgbClr>
                  </a:outerShdw>
                </a:effectLst>
              </a:rPr>
              <a:t>The journey of our Synod is a journey of listening, discerning and making plans. </a:t>
            </a:r>
          </a:p>
          <a:p>
            <a:pPr>
              <a:buFont typeface="Arial" panose="020B0604020202020204" pitchFamily="34" charset="0"/>
              <a:buChar char="•"/>
            </a:pPr>
            <a:r>
              <a:rPr lang="en-GB" sz="2400" dirty="0">
                <a:effectLst>
                  <a:outerShdw blurRad="38100" dist="38100" dir="2700000" algn="tl">
                    <a:srgbClr val="000000">
                      <a:alpha val="43137"/>
                    </a:srgbClr>
                  </a:outerShdw>
                </a:effectLst>
              </a:rPr>
              <a:t>God will guide us.</a:t>
            </a:r>
          </a:p>
          <a:p>
            <a:pPr>
              <a:buFont typeface="Arial" panose="020B0604020202020204" pitchFamily="34" charset="0"/>
              <a:buChar char="•"/>
            </a:pPr>
            <a:r>
              <a:rPr lang="en-GB" sz="2400" dirty="0">
                <a:effectLst>
                  <a:outerShdw blurRad="38100" dist="38100" dir="2700000" algn="tl">
                    <a:srgbClr val="000000">
                      <a:alpha val="43137"/>
                    </a:srgbClr>
                  </a:outerShdw>
                </a:effectLst>
              </a:rPr>
              <a:t>I need to hear the hopes and fears of our</a:t>
            </a:r>
          </a:p>
          <a:p>
            <a:pPr marL="0" indent="0">
              <a:buNone/>
            </a:pPr>
            <a:r>
              <a:rPr lang="en-GB" sz="2400" dirty="0">
                <a:effectLst>
                  <a:outerShdw blurRad="38100" dist="38100" dir="2700000" algn="tl">
                    <a:srgbClr val="000000">
                      <a:alpha val="43137"/>
                    </a:srgbClr>
                  </a:outerShdw>
                </a:effectLst>
              </a:rPr>
              <a:t>    people, the challenges facing our priests and    </a:t>
            </a:r>
          </a:p>
          <a:p>
            <a:pPr marL="0" indent="0">
              <a:buNone/>
            </a:pPr>
            <a:r>
              <a:rPr lang="en-GB" sz="2400" dirty="0">
                <a:effectLst>
                  <a:outerShdw blurRad="38100" dist="38100" dir="2700000" algn="tl">
                    <a:srgbClr val="000000">
                      <a:alpha val="43137"/>
                    </a:srgbClr>
                  </a:outerShdw>
                </a:effectLst>
              </a:rPr>
              <a:t>    deacons, our schools, and the reality our families </a:t>
            </a:r>
          </a:p>
          <a:p>
            <a:pPr marL="0" indent="0">
              <a:buNone/>
            </a:pPr>
            <a:r>
              <a:rPr lang="en-GB" sz="2400" dirty="0">
                <a:effectLst>
                  <a:outerShdw blurRad="38100" dist="38100" dir="2700000" algn="tl">
                    <a:srgbClr val="000000">
                      <a:alpha val="43137"/>
                    </a:srgbClr>
                  </a:outerShdw>
                </a:effectLst>
              </a:rPr>
              <a:t>    have to deal with each day. </a:t>
            </a:r>
          </a:p>
        </p:txBody>
      </p:sp>
      <p:sp>
        <p:nvSpPr>
          <p:cNvPr id="2" name="TextBox 1"/>
          <p:cNvSpPr txBox="1"/>
          <p:nvPr/>
        </p:nvSpPr>
        <p:spPr>
          <a:xfrm>
            <a:off x="1115616" y="980508"/>
            <a:ext cx="5035588" cy="461665"/>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rPr>
              <a:t>Pastoral Letter: October 21</a:t>
            </a:r>
            <a:r>
              <a:rPr lang="en-GB" sz="2400" baseline="30000" dirty="0">
                <a:effectLst>
                  <a:outerShdw blurRad="38100" dist="38100" dir="2700000" algn="tl">
                    <a:srgbClr val="000000">
                      <a:alpha val="43137"/>
                    </a:srgbClr>
                  </a:outerShdw>
                </a:effectLst>
              </a:rPr>
              <a:t>st</a:t>
            </a:r>
            <a:r>
              <a:rPr lang="en-GB" sz="2400" dirty="0">
                <a:effectLst>
                  <a:outerShdw blurRad="38100" dist="38100" dir="2700000" algn="tl">
                    <a:srgbClr val="000000">
                      <a:alpha val="43137"/>
                    </a:srgbClr>
                  </a:outerShdw>
                </a:effectLst>
              </a:rPr>
              <a:t> 2018</a:t>
            </a:r>
          </a:p>
        </p:txBody>
      </p:sp>
    </p:spTree>
    <p:extLst>
      <p:ext uri="{BB962C8B-B14F-4D97-AF65-F5344CB8AC3E}">
        <p14:creationId xmlns:p14="http://schemas.microsoft.com/office/powerpoint/2010/main" val="2439156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35312" y="3284512"/>
            <a:ext cx="6629176" cy="305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October 2019</a:t>
            </a: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to January 2020</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lvl="1" indent="-342900">
              <a:spcBef>
                <a:spcPts val="0"/>
              </a:spcBef>
              <a:buClr>
                <a:srgbClr val="FFFFFF"/>
              </a:buClr>
              <a:buSzPct val="90000"/>
              <a:buFont typeface="Arial" panose="020B0604020202020204" pitchFamily="34" charset="0"/>
              <a:buChar char="•"/>
              <a:defRPr/>
            </a:pPr>
            <a:r>
              <a:rPr kumimoji="0" lang="en-GB"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a:t>
            </a:r>
            <a:endParaRPr lang="en-GB" noProof="0" dirty="0">
              <a:solidFill>
                <a:srgbClr val="FFFFFF"/>
              </a:solidFill>
              <a:latin typeface="Arial"/>
            </a:endParaRPr>
          </a:p>
          <a:p>
            <a:pPr marL="342900" lvl="1" indent="-342900" algn="ctr">
              <a:spcBef>
                <a:spcPts val="0"/>
              </a:spcBef>
              <a:buClr>
                <a:srgbClr val="FFFFFF"/>
              </a:buClr>
              <a:buSzPct val="90000"/>
              <a:defRPr/>
            </a:pPr>
            <a:r>
              <a:rPr lang="en-GB" sz="2000" b="1" u="sng" dirty="0">
                <a:effectLst>
                  <a:outerShdw blurRad="38100" dist="38100" dir="2700000" algn="tl">
                    <a:srgbClr val="000000">
                      <a:alpha val="43137"/>
                    </a:srgbClr>
                  </a:outerShdw>
                </a:effectLst>
              </a:rPr>
              <a:t>All Called and Gifted by God</a:t>
            </a:r>
            <a:endParaRPr lang="en-GB" sz="2000" dirty="0">
              <a:effectLst>
                <a:outerShdw blurRad="38100" dist="38100" dir="2700000" algn="tl">
                  <a:srgbClr val="000000">
                    <a:alpha val="43137"/>
                  </a:srgbClr>
                </a:outerShdw>
              </a:effectLst>
            </a:endParaRPr>
          </a:p>
          <a:p>
            <a:pPr marL="342900" lvl="1" indent="-342900" algn="ctr">
              <a:spcBef>
                <a:spcPts val="0"/>
              </a:spcBef>
              <a:buClr>
                <a:srgbClr val="FFFFFF"/>
              </a:buClr>
              <a:buSzPct val="90000"/>
              <a:defRPr/>
            </a:pPr>
            <a:r>
              <a:rPr lang="en-US" sz="2000" b="1" u="sng" dirty="0">
                <a:effectLst>
                  <a:outerShdw blurRad="38100" dist="38100" dir="2700000" algn="tl">
                    <a:srgbClr val="000000">
                      <a:alpha val="43137"/>
                    </a:srgbClr>
                  </a:outerShdw>
                </a:effectLst>
              </a:rPr>
              <a:t>Sharing the Mission of Jesus</a:t>
            </a:r>
          </a:p>
          <a:p>
            <a:pPr marL="342900" lvl="1" indent="-342900" algn="ctr">
              <a:spcBef>
                <a:spcPts val="0"/>
              </a:spcBef>
              <a:buClr>
                <a:srgbClr val="FFFFFF"/>
              </a:buClr>
              <a:buSzPct val="90000"/>
              <a:defRPr/>
            </a:pPr>
            <a:r>
              <a:rPr lang="en-US" sz="2000" b="1" u="sng" dirty="0">
                <a:effectLst>
                  <a:outerShdw blurRad="38100" dist="38100" dir="2700000" algn="tl">
                    <a:srgbClr val="000000">
                      <a:alpha val="43137"/>
                    </a:srgbClr>
                  </a:outerShdw>
                </a:effectLst>
              </a:rPr>
              <a:t>How we pray together</a:t>
            </a:r>
          </a:p>
          <a:p>
            <a:pPr marL="342900" lvl="1" indent="-342900" algn="ctr">
              <a:spcBef>
                <a:spcPts val="0"/>
              </a:spcBef>
              <a:buClr>
                <a:srgbClr val="FFFFFF"/>
              </a:buClr>
              <a:buSzPct val="90000"/>
              <a:defRPr/>
            </a:pPr>
            <a:r>
              <a:rPr lang="en-US" sz="2000" b="1" u="sng" dirty="0">
                <a:effectLst>
                  <a:outerShdw blurRad="38100" dist="38100" dir="2700000" algn="tl">
                    <a:srgbClr val="000000">
                      <a:alpha val="43137"/>
                    </a:srgbClr>
                  </a:outerShdw>
                </a:effectLst>
              </a:rPr>
              <a:t>Building community, Nurturing belonging</a:t>
            </a:r>
            <a:endParaRPr lang="en-GB" sz="2000" dirty="0">
              <a:effectLst>
                <a:outerShdw blurRad="38100" dist="38100" dir="2700000" algn="tl">
                  <a:srgbClr val="000000">
                    <a:alpha val="43137"/>
                  </a:srgbClr>
                </a:outerShdw>
              </a:effectLst>
            </a:endParaRPr>
          </a:p>
          <a:p>
            <a:pPr marL="0" lvl="1" indent="0">
              <a:spcBef>
                <a:spcPts val="0"/>
              </a:spcBef>
              <a:buClr>
                <a:srgbClr val="FFFFFF"/>
              </a:buClr>
              <a:buSzPct val="90000"/>
              <a:buNone/>
              <a:defRPr/>
            </a:pPr>
            <a:endParaRPr lang="en-GB" sz="2000" dirty="0">
              <a:effectLst>
                <a:outerShdw blurRad="38100" dist="38100" dir="2700000" algn="tl">
                  <a:srgbClr val="000000">
                    <a:alpha val="43137"/>
                  </a:srgbClr>
                </a:outerShdw>
              </a:effectLst>
            </a:endParaRPr>
          </a:p>
          <a:p>
            <a:pPr marL="0" lvl="1" indent="0">
              <a:spcBef>
                <a:spcPts val="0"/>
              </a:spcBef>
              <a:buClr>
                <a:srgbClr val="FFFFFF"/>
              </a:buClr>
              <a:buSzPct val="90000"/>
              <a:buNone/>
              <a:defRPr/>
            </a:pPr>
            <a:r>
              <a:rPr lang="en-GB" sz="2000" dirty="0">
                <a:effectLst>
                  <a:outerShdw blurRad="38100" dist="38100" dir="2700000" algn="tl">
                    <a:srgbClr val="000000">
                      <a:alpha val="43137"/>
                    </a:srgbClr>
                  </a:outerShdw>
                </a:effectLst>
              </a:rPr>
              <a:t>Summer 2020</a:t>
            </a:r>
          </a:p>
          <a:p>
            <a:pPr marL="0" lvl="1" indent="0">
              <a:spcBef>
                <a:spcPts val="0"/>
              </a:spcBef>
              <a:buClr>
                <a:srgbClr val="FFFFFF"/>
              </a:buClr>
              <a:buSzPct val="90000"/>
              <a:buNone/>
              <a:defRPr/>
            </a:pPr>
            <a:r>
              <a:rPr lang="en-GB" sz="2000" b="1" u="sng" dirty="0">
                <a:effectLst>
                  <a:outerShdw blurRad="38100" dist="38100" dir="2700000" algn="tl">
                    <a:srgbClr val="000000">
                      <a:alpha val="43137"/>
                    </a:srgbClr>
                  </a:outerShdw>
                </a:effectLst>
              </a:rPr>
              <a:t>Theme 5: Covid 19</a:t>
            </a:r>
          </a:p>
          <a:p>
            <a:pPr marL="0" lvl="1" indent="0">
              <a:spcBef>
                <a:spcPts val="0"/>
              </a:spcBef>
              <a:buClr>
                <a:srgbClr val="FFFFFF"/>
              </a:buClr>
              <a:buSzPct val="90000"/>
              <a:buNone/>
              <a:defRPr/>
            </a:pPr>
            <a:endParaRPr lang="en-GB" dirty="0">
              <a:effectLst/>
            </a:endParaRPr>
          </a:p>
          <a:p>
            <a:pPr marL="0" lvl="1" indent="0">
              <a:spcBef>
                <a:spcPts val="0"/>
              </a:spcBef>
              <a:buClr>
                <a:srgbClr val="FFFFFF"/>
              </a:buClr>
              <a:buSzPct val="90000"/>
              <a:buNone/>
              <a:defRPr/>
            </a:pPr>
            <a:endParaRPr kumimoji="0" lang="en-GB"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52761"/>
            <a:ext cx="4031058" cy="161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Reflection on themes emerging from the listening leading to generation of proposals</a:t>
            </a:r>
          </a:p>
        </p:txBody>
      </p:sp>
    </p:spTree>
    <p:extLst>
      <p:ext uri="{BB962C8B-B14F-4D97-AF65-F5344CB8AC3E}">
        <p14:creationId xmlns:p14="http://schemas.microsoft.com/office/powerpoint/2010/main" val="101708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76415" y="3210730"/>
            <a:ext cx="6629176" cy="301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February 2020 – September 2020</a:t>
            </a:r>
          </a:p>
          <a:p>
            <a:pPr marR="0" lvl="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lang="en-GB" sz="2400" dirty="0">
                <a:solidFill>
                  <a:srgbClr val="FFFFFF"/>
                </a:solidFill>
                <a:latin typeface="Arial"/>
              </a:rPr>
              <a:t>Reflections on the 4 themes with an invitation to make proposals.</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52761"/>
            <a:ext cx="4031058" cy="161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Reflection on themes emerging from the listening leading to generation of proposals</a:t>
            </a:r>
          </a:p>
        </p:txBody>
      </p:sp>
    </p:spTree>
    <p:extLst>
      <p:ext uri="{BB962C8B-B14F-4D97-AF65-F5344CB8AC3E}">
        <p14:creationId xmlns:p14="http://schemas.microsoft.com/office/powerpoint/2010/main" val="4262378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98193" y="3005602"/>
            <a:ext cx="6629176" cy="372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October 2020</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Announcement</a:t>
            </a: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of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lang="en-GB" sz="2400" baseline="0" dirty="0">
                <a:solidFill>
                  <a:srgbClr val="FFFFFF"/>
                </a:solidFill>
                <a:latin typeface="Arial"/>
              </a:rPr>
              <a:t>3,500 proposals</a:t>
            </a:r>
          </a:p>
          <a:p>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These became </a:t>
            </a:r>
            <a:r>
              <a:rPr lang="en-GB" sz="2000" b="1" dirty="0">
                <a:solidFill>
                  <a:srgbClr val="FF0000"/>
                </a:solidFill>
                <a:effectLst/>
              </a:rPr>
              <a:t>proposals: 120  / affirmations: 45</a:t>
            </a:r>
            <a:endParaRPr lang="en-GB" sz="2000" dirty="0">
              <a:solidFill>
                <a:srgbClr val="FF0000"/>
              </a:solidFill>
              <a:effectLst/>
            </a:endParaRPr>
          </a:p>
          <a:p>
            <a:r>
              <a:rPr lang="en-GB" sz="2400" dirty="0">
                <a:solidFill>
                  <a:srgbClr val="FFFFFF"/>
                </a:solidFill>
                <a:latin typeface="Arial"/>
              </a:rPr>
              <a:t>Members hold local meetings</a:t>
            </a:r>
          </a:p>
          <a:p>
            <a:pPr marL="0" indent="0">
              <a:buNone/>
            </a:pPr>
            <a:r>
              <a:rPr lang="en-GB" sz="2400" dirty="0">
                <a:solidFill>
                  <a:srgbClr val="FFFFFF"/>
                </a:solidFill>
                <a:latin typeface="Arial"/>
              </a:rPr>
              <a:t>	October 2020 – Dec 2020</a:t>
            </a:r>
          </a:p>
          <a:p>
            <a:pPr marL="0" indent="0">
              <a:buNone/>
            </a:pPr>
            <a:r>
              <a:rPr lang="en-GB" sz="2400" dirty="0">
                <a:solidFill>
                  <a:srgbClr val="FFFFFF"/>
                </a:solidFill>
                <a:latin typeface="Arial"/>
              </a:rPr>
              <a:t>Dec 7</a:t>
            </a:r>
            <a:r>
              <a:rPr lang="en-GB" sz="2400" baseline="30000" dirty="0">
                <a:solidFill>
                  <a:srgbClr val="FFFFFF"/>
                </a:solidFill>
                <a:latin typeface="Arial"/>
              </a:rPr>
              <a:t>th</a:t>
            </a:r>
            <a:r>
              <a:rPr lang="en-GB" sz="2400" dirty="0">
                <a:solidFill>
                  <a:srgbClr val="FFFFFF"/>
                </a:solidFill>
                <a:latin typeface="Arial"/>
              </a:rPr>
              <a:t> – 14</a:t>
            </a:r>
            <a:r>
              <a:rPr lang="en-GB" sz="2400" baseline="30000" dirty="0">
                <a:solidFill>
                  <a:srgbClr val="FFFFFF"/>
                </a:solidFill>
                <a:latin typeface="Arial"/>
              </a:rPr>
              <a:t>th</a:t>
            </a:r>
            <a:r>
              <a:rPr lang="en-GB" sz="2400" dirty="0">
                <a:solidFill>
                  <a:srgbClr val="FFFFFF"/>
                </a:solidFill>
                <a:latin typeface="Arial"/>
              </a:rPr>
              <a:t> 2020: </a:t>
            </a:r>
          </a:p>
          <a:p>
            <a:pPr marL="0" indent="0">
              <a:buNone/>
            </a:pPr>
            <a:r>
              <a:rPr lang="en-GB" sz="2400" dirty="0">
                <a:solidFill>
                  <a:srgbClr val="FFFFFF"/>
                </a:solidFill>
                <a:latin typeface="Arial"/>
              </a:rPr>
              <a:t>		Members online preferences</a:t>
            </a: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52761"/>
            <a:ext cx="4031058" cy="161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Reflection on themes emerging from the listening leading to generation of proposals</a:t>
            </a:r>
          </a:p>
        </p:txBody>
      </p:sp>
    </p:spTree>
    <p:extLst>
      <p:ext uri="{BB962C8B-B14F-4D97-AF65-F5344CB8AC3E}">
        <p14:creationId xmlns:p14="http://schemas.microsoft.com/office/powerpoint/2010/main" val="3512293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1862125"/>
            <a:ext cx="6808688" cy="4771097"/>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99478" y="1924623"/>
            <a:ext cx="6835120" cy="455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 ordained</a:t>
            </a: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ministry:</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lang="en-GB" sz="2400" baseline="0" dirty="0">
                <a:solidFill>
                  <a:srgbClr val="FFFFFF"/>
                </a:solidFill>
                <a:latin typeface="Arial"/>
              </a:rPr>
              <a:t>	an</a:t>
            </a:r>
            <a:r>
              <a:rPr lang="en-GB" sz="2400" dirty="0">
                <a:solidFill>
                  <a:srgbClr val="FFFFFF"/>
                </a:solidFill>
                <a:latin typeface="Arial"/>
              </a:rPr>
              <a:t> end to compulsory celibacy</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a:t>
            </a:r>
            <a:r>
              <a:rPr lang="en-GB" sz="2400" dirty="0">
                <a:solidFill>
                  <a:srgbClr val="FFFFFF"/>
                </a:solidFill>
                <a:latin typeface="Arial"/>
              </a:rPr>
              <a:t>q</a:t>
            </a:r>
            <a:r>
              <a:rPr kumimoji="0" lang="en-GB" sz="24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a:ea typeface="+mn-ea"/>
                <a:cs typeface="+mn-cs"/>
              </a:rPr>
              <a:t>uestions</a:t>
            </a: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of inclusivity</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lang="en-GB" sz="2400" baseline="0" dirty="0">
                <a:solidFill>
                  <a:srgbClr val="FFFFFF"/>
                </a:solidFill>
                <a:latin typeface="Arial"/>
              </a:rPr>
              <a:t>	the ordination of women</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Liturgical issues:</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lang="en-GB" sz="2400" baseline="0" dirty="0">
                <a:solidFill>
                  <a:srgbClr val="FFFFFF"/>
                </a:solidFill>
                <a:latin typeface="Arial"/>
              </a:rPr>
              <a:t>	Celebration of Mass</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Reconciliation</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lang="en-GB" sz="2400" baseline="0" dirty="0">
                <a:solidFill>
                  <a:srgbClr val="FFFFFF"/>
                </a:solidFill>
                <a:latin typeface="Arial"/>
              </a:rPr>
              <a:t>Ecumenism:</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Lack of progress / WCC</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lang="en-GB" sz="2400" baseline="0" dirty="0">
                <a:solidFill>
                  <a:srgbClr val="FFFFFF"/>
                </a:solidFill>
                <a:latin typeface="Arial"/>
              </a:rPr>
              <a:t>Governance:</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Decision making reserved to ordained </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lang="en-GB" sz="2400" baseline="0" dirty="0">
                <a:solidFill>
                  <a:srgbClr val="FFFFFF"/>
                </a:solidFill>
                <a:latin typeface="Arial"/>
              </a:rPr>
              <a:t>	(Canon 129) + Synodal model.</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027156" y="980728"/>
            <a:ext cx="6808688" cy="850419"/>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673398" y="-171595"/>
            <a:ext cx="2262772" cy="2480938"/>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1" y="1052761"/>
            <a:ext cx="4332655" cy="64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Outside the Remit of Synod</a:t>
            </a:r>
          </a:p>
        </p:txBody>
      </p:sp>
    </p:spTree>
    <p:extLst>
      <p:ext uri="{BB962C8B-B14F-4D97-AF65-F5344CB8AC3E}">
        <p14:creationId xmlns:p14="http://schemas.microsoft.com/office/powerpoint/2010/main" val="704402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359876" y="2168860"/>
            <a:ext cx="6808688" cy="4404408"/>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496549" y="2782529"/>
            <a:ext cx="6629176" cy="36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r>
              <a:rPr lang="en-GB" sz="2400" dirty="0">
                <a:effectLst/>
              </a:rPr>
              <a:t>Evangelisation and Ministry	</a:t>
            </a:r>
          </a:p>
          <a:p>
            <a:r>
              <a:rPr lang="en-GB" sz="2400" dirty="0">
                <a:effectLst/>
              </a:rPr>
              <a:t>Invite and Welcome in God’s Name</a:t>
            </a:r>
          </a:p>
          <a:p>
            <a:r>
              <a:rPr lang="en-GB" sz="2400" dirty="0">
                <a:effectLst/>
              </a:rPr>
              <a:t>Faith Formation</a:t>
            </a:r>
          </a:p>
          <a:p>
            <a:r>
              <a:rPr lang="en-GB" sz="2400" dirty="0">
                <a:effectLst/>
              </a:rPr>
              <a:t>Prayer and Spirituality</a:t>
            </a:r>
          </a:p>
          <a:p>
            <a:r>
              <a:rPr lang="en-GB" sz="2400" dirty="0">
                <a:effectLst/>
              </a:rPr>
              <a:t>Catholic Social Teaching and Community</a:t>
            </a:r>
          </a:p>
          <a:p>
            <a:r>
              <a:rPr lang="en-GB" sz="2400" dirty="0">
                <a:effectLst/>
              </a:rPr>
              <a:t>Administration and Governance</a:t>
            </a:r>
          </a:p>
          <a:p>
            <a:r>
              <a:rPr lang="en-GB" sz="2400" dirty="0">
                <a:effectLst/>
              </a:rPr>
              <a:t>The Church in Today’s World	</a:t>
            </a:r>
          </a:p>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7"/>
            <a:ext cx="6808688" cy="1176368"/>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3"/>
            <a:ext cx="3131840" cy="2630832"/>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52761"/>
            <a:ext cx="4031058" cy="79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indent="0">
              <a:buClr>
                <a:srgbClr val="86D1EC"/>
              </a:buClr>
              <a:buNone/>
              <a:defRPr/>
            </a:pPr>
            <a:r>
              <a:rPr lang="en-GB" sz="2400" dirty="0">
                <a:solidFill>
                  <a:srgbClr val="FFFFFF"/>
                </a:solidFill>
              </a:rPr>
              <a:t>Together on the Road:</a:t>
            </a:r>
          </a:p>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940278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35312" y="3212976"/>
            <a:ext cx="6629176"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19</a:t>
            </a: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June 2021</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a:t>
            </a: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Saturday on zoom: </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20 June 2021</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a:t>
            </a:r>
            <a:r>
              <a:rPr kumimoji="0" lang="en-GB" sz="2400" b="0" i="0" u="none" strike="noStrike" kern="1200" cap="none" spc="0" normalizeH="0" noProof="0" dirty="0">
                <a:ln>
                  <a:noFill/>
                </a:ln>
                <a:solidFill>
                  <a:srgbClr val="FFFFFF"/>
                </a:solidFill>
                <a:effectLst>
                  <a:outerShdw blurRad="38100" dist="38100" dir="2700000" algn="tl">
                    <a:srgbClr val="000000"/>
                  </a:outerShdw>
                </a:effectLst>
                <a:uLnTx/>
                <a:uFillTx/>
                <a:latin typeface="Arial"/>
                <a:ea typeface="+mn-ea"/>
                <a:cs typeface="+mn-cs"/>
              </a:rPr>
              <a:t> Sunday</a:t>
            </a:r>
          </a:p>
          <a:p>
            <a:pPr lvl="1" indent="-342900">
              <a:spcBef>
                <a:spcPts val="0"/>
              </a:spcBef>
              <a:buClr>
                <a:srgbClr val="FFFFFF"/>
              </a:buClr>
              <a:buSzPct val="90000"/>
              <a:buFont typeface="Arial" panose="020B0604020202020204" pitchFamily="34" charset="0"/>
              <a:buChar char="•"/>
            </a:pPr>
            <a:r>
              <a:rPr kumimoji="0" lang="en-GB"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Cathedral</a:t>
            </a:r>
          </a:p>
          <a:p>
            <a:pPr lvl="1" indent="-342900">
              <a:spcBef>
                <a:spcPts val="0"/>
              </a:spcBef>
              <a:buClr>
                <a:srgbClr val="FFFFFF"/>
              </a:buClr>
              <a:buSzPct val="90000"/>
              <a:buFont typeface="Arial" panose="020B0604020202020204" pitchFamily="34" charset="0"/>
              <a:buChar char="•"/>
            </a:pPr>
            <a:r>
              <a:rPr lang="en-GB" dirty="0">
                <a:solidFill>
                  <a:srgbClr val="FFFFFF"/>
                </a:solidFill>
                <a:latin typeface="Arial"/>
              </a:rPr>
              <a:t>3pm Mass</a:t>
            </a:r>
            <a:endParaRPr kumimoji="0" lang="en-GB"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2" name="Content Placeholder 2">
            <a:extLst>
              <a:ext uri="{FF2B5EF4-FFF2-40B4-BE49-F238E27FC236}">
                <a16:creationId xmlns:a16="http://schemas.microsoft.com/office/drawing/2014/main" id="{359A75DE-E7FD-4513-950A-512E8FF413C5}"/>
              </a:ext>
            </a:extLst>
          </p:cNvPr>
          <p:cNvSpPr txBox="1">
            <a:spLocks/>
          </p:cNvSpPr>
          <p:nvPr/>
        </p:nvSpPr>
        <p:spPr bwMode="auto">
          <a:xfrm>
            <a:off x="298964" y="5648053"/>
            <a:ext cx="1728192" cy="55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94542"/>
            <a:ext cx="4031058" cy="152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buClr>
                <a:srgbClr val="86D1EC"/>
              </a:buClr>
              <a:buNone/>
            </a:pPr>
            <a:r>
              <a:rPr lang="en-GB" sz="2400" dirty="0">
                <a:solidFill>
                  <a:srgbClr val="FFFFFF"/>
                </a:solidFill>
              </a:rPr>
              <a:t>Members gather to vote on proposals resulting in recommendations to the Archbishop</a:t>
            </a:r>
          </a:p>
          <a:p>
            <a:pPr marL="0" lvl="0" indent="0">
              <a:buClr>
                <a:srgbClr val="86D1EC"/>
              </a:buClr>
              <a:buNone/>
            </a:pPr>
            <a:endParaRPr lang="en-GB" sz="2400" dirty="0">
              <a:solidFill>
                <a:srgbClr val="FFFFFF"/>
              </a:solidFill>
            </a:endParaRPr>
          </a:p>
        </p:txBody>
      </p:sp>
    </p:spTree>
    <p:extLst>
      <p:ext uri="{BB962C8B-B14F-4D97-AF65-F5344CB8AC3E}">
        <p14:creationId xmlns:p14="http://schemas.microsoft.com/office/powerpoint/2010/main" val="2905350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35312" y="3212976"/>
            <a:ext cx="6629176"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19 Recommendations </a:t>
            </a: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lang="en-GB" sz="2400" dirty="0">
                <a:solidFill>
                  <a:srgbClr val="FFFFFF"/>
                </a:solidFill>
                <a:latin typeface="Arial"/>
              </a:rPr>
              <a:t>	There were 29 votes taken.</a:t>
            </a: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endParaRPr kumimoji="0" lang="en-GB"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2" name="Content Placeholder 2">
            <a:extLst>
              <a:ext uri="{FF2B5EF4-FFF2-40B4-BE49-F238E27FC236}">
                <a16:creationId xmlns:a16="http://schemas.microsoft.com/office/drawing/2014/main" id="{359A75DE-E7FD-4513-950A-512E8FF413C5}"/>
              </a:ext>
            </a:extLst>
          </p:cNvPr>
          <p:cNvSpPr txBox="1">
            <a:spLocks/>
          </p:cNvSpPr>
          <p:nvPr/>
        </p:nvSpPr>
        <p:spPr bwMode="auto">
          <a:xfrm>
            <a:off x="298964" y="5648053"/>
            <a:ext cx="1728192" cy="55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94542"/>
            <a:ext cx="4031058" cy="152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buClr>
                <a:srgbClr val="86D1EC"/>
              </a:buClr>
              <a:buNone/>
            </a:pPr>
            <a:r>
              <a:rPr lang="en-GB" sz="2400" dirty="0">
                <a:solidFill>
                  <a:srgbClr val="FFFFFF"/>
                </a:solidFill>
              </a:rPr>
              <a:t>Members gather to vote on proposals resulting in recommendations to the Archbishop</a:t>
            </a:r>
          </a:p>
          <a:p>
            <a:pPr marL="0" lvl="0" indent="0">
              <a:buClr>
                <a:srgbClr val="86D1EC"/>
              </a:buClr>
              <a:buNone/>
            </a:pPr>
            <a:endParaRPr lang="en-GB" sz="2400" dirty="0">
              <a:solidFill>
                <a:srgbClr val="FFFFFF"/>
              </a:solidFill>
            </a:endParaRPr>
          </a:p>
        </p:txBody>
      </p:sp>
    </p:spTree>
    <p:extLst>
      <p:ext uri="{BB962C8B-B14F-4D97-AF65-F5344CB8AC3E}">
        <p14:creationId xmlns:p14="http://schemas.microsoft.com/office/powerpoint/2010/main" val="537951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33444" y="3032956"/>
            <a:ext cx="6629176"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lang="en-GB" sz="2400" dirty="0">
                <a:solidFill>
                  <a:srgbClr val="FFFFFF"/>
                </a:solidFill>
                <a:latin typeface="Arial"/>
              </a:rPr>
              <a:t>4 options:</a:t>
            </a:r>
          </a:p>
          <a:p>
            <a:r>
              <a:rPr lang="en-GB" sz="2400" dirty="0">
                <a:effectLst/>
              </a:rPr>
              <a:t>A: This is a high priority which the Archdiocese should enact soon</a:t>
            </a:r>
          </a:p>
          <a:p>
            <a:r>
              <a:rPr lang="en-GB" sz="2400" dirty="0">
                <a:effectLst/>
              </a:rPr>
              <a:t>B: This is an excellent idea but not at the top of my list</a:t>
            </a:r>
          </a:p>
          <a:p>
            <a:r>
              <a:rPr lang="en-GB" sz="2400" dirty="0">
                <a:effectLst/>
              </a:rPr>
              <a:t>C: This doesn’t strike me as vitally important</a:t>
            </a:r>
          </a:p>
          <a:p>
            <a:r>
              <a:rPr lang="en-GB" sz="2400" dirty="0">
                <a:effectLst/>
              </a:rPr>
              <a:t>D: This is not the right way forward for us in the Archdiocese.</a:t>
            </a: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2" name="Content Placeholder 2">
            <a:extLst>
              <a:ext uri="{FF2B5EF4-FFF2-40B4-BE49-F238E27FC236}">
                <a16:creationId xmlns:a16="http://schemas.microsoft.com/office/drawing/2014/main" id="{359A75DE-E7FD-4513-950A-512E8FF413C5}"/>
              </a:ext>
            </a:extLst>
          </p:cNvPr>
          <p:cNvSpPr txBox="1">
            <a:spLocks/>
          </p:cNvSpPr>
          <p:nvPr/>
        </p:nvSpPr>
        <p:spPr bwMode="auto">
          <a:xfrm>
            <a:off x="298964" y="5648053"/>
            <a:ext cx="1728192" cy="55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94542"/>
            <a:ext cx="4031058" cy="152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lgn="ctr">
              <a:buClr>
                <a:srgbClr val="86D1EC"/>
              </a:buClr>
              <a:buNone/>
            </a:pPr>
            <a:r>
              <a:rPr lang="en-GB" sz="6000" dirty="0">
                <a:solidFill>
                  <a:srgbClr val="FFFFFF"/>
                </a:solidFill>
              </a:rPr>
              <a:t>Votes</a:t>
            </a:r>
          </a:p>
          <a:p>
            <a:pPr marL="0" lvl="0" indent="0">
              <a:buClr>
                <a:srgbClr val="86D1EC"/>
              </a:buClr>
              <a:buNone/>
            </a:pPr>
            <a:endParaRPr lang="en-GB" sz="2400" dirty="0">
              <a:solidFill>
                <a:srgbClr val="FFFFFF"/>
              </a:solidFill>
            </a:endParaRPr>
          </a:p>
        </p:txBody>
      </p:sp>
    </p:spTree>
    <p:extLst>
      <p:ext uri="{BB962C8B-B14F-4D97-AF65-F5344CB8AC3E}">
        <p14:creationId xmlns:p14="http://schemas.microsoft.com/office/powerpoint/2010/main" val="2960765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180528" y="1312040"/>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068124"/>
            <a:ext cx="6808688" cy="4565098"/>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096005" y="2213058"/>
            <a:ext cx="6629176" cy="431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r>
              <a:rPr lang="en-GB" sz="2400" b="1" u="sng" dirty="0">
                <a:effectLst/>
              </a:rPr>
              <a:t>All 19 Recommendations received overwhelming support</a:t>
            </a:r>
            <a:r>
              <a:rPr lang="en-GB" sz="2400" u="sng" dirty="0">
                <a:effectLst/>
              </a:rPr>
              <a:t>.</a:t>
            </a:r>
          </a:p>
          <a:p>
            <a:endParaRPr lang="en-GB" sz="2400" dirty="0">
              <a:effectLst/>
            </a:endParaRPr>
          </a:p>
          <a:p>
            <a:r>
              <a:rPr lang="en-GB" sz="2400" dirty="0">
                <a:effectLst/>
              </a:rPr>
              <a:t>It would have been possible that all or some of the Recommendations were seen as not the right way forward. But this didn’t happen. In one way this was a real affirmation of the whole Synod process. We had listened and so what was voted on was the result of over 3 years of listening and discerning. </a:t>
            </a: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2" name="Content Placeholder 2">
            <a:extLst>
              <a:ext uri="{FF2B5EF4-FFF2-40B4-BE49-F238E27FC236}">
                <a16:creationId xmlns:a16="http://schemas.microsoft.com/office/drawing/2014/main" id="{359A75DE-E7FD-4513-950A-512E8FF413C5}"/>
              </a:ext>
            </a:extLst>
          </p:cNvPr>
          <p:cNvSpPr txBox="1">
            <a:spLocks/>
          </p:cNvSpPr>
          <p:nvPr/>
        </p:nvSpPr>
        <p:spPr bwMode="auto">
          <a:xfrm>
            <a:off x="298964" y="5648053"/>
            <a:ext cx="1728192" cy="55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962987"/>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3"/>
            <a:ext cx="3131840" cy="2489132"/>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94542"/>
            <a:ext cx="4031058" cy="74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buClr>
                <a:srgbClr val="86D1EC"/>
              </a:buClr>
              <a:buNone/>
            </a:pPr>
            <a:r>
              <a:rPr lang="en-GB" sz="2400" dirty="0">
                <a:solidFill>
                  <a:srgbClr val="FFFFFF"/>
                </a:solidFill>
              </a:rPr>
              <a:t>Votes</a:t>
            </a:r>
          </a:p>
          <a:p>
            <a:pPr marL="0" lvl="0" indent="0">
              <a:buClr>
                <a:srgbClr val="86D1EC"/>
              </a:buClr>
              <a:buNone/>
            </a:pPr>
            <a:endParaRPr lang="en-GB" sz="2400" dirty="0">
              <a:solidFill>
                <a:srgbClr val="FFFFFF"/>
              </a:solidFill>
            </a:endParaRPr>
          </a:p>
        </p:txBody>
      </p:sp>
    </p:spTree>
    <p:extLst>
      <p:ext uri="{BB962C8B-B14F-4D97-AF65-F5344CB8AC3E}">
        <p14:creationId xmlns:p14="http://schemas.microsoft.com/office/powerpoint/2010/main" val="717290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1848682"/>
            <a:ext cx="6808688" cy="4784540"/>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35312" y="1866292"/>
            <a:ext cx="6629176" cy="476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r>
              <a:rPr lang="en-GB" sz="2400" dirty="0">
                <a:effectLst/>
              </a:rPr>
              <a:t>Recommendations which were considered a priority:</a:t>
            </a:r>
          </a:p>
          <a:p>
            <a:pPr>
              <a:buFont typeface="Arial" panose="020B0604020202020204" pitchFamily="34" charset="0"/>
              <a:buChar char="•"/>
            </a:pPr>
            <a:r>
              <a:rPr lang="en-GB" sz="2400" dirty="0">
                <a:effectLst/>
              </a:rPr>
              <a:t>young people, </a:t>
            </a:r>
          </a:p>
          <a:p>
            <a:pPr>
              <a:buFont typeface="Arial" panose="020B0604020202020204" pitchFamily="34" charset="0"/>
              <a:buChar char="•"/>
            </a:pPr>
            <a:r>
              <a:rPr lang="en-GB" sz="2400" dirty="0">
                <a:effectLst/>
              </a:rPr>
              <a:t>evangelisation, </a:t>
            </a:r>
          </a:p>
          <a:p>
            <a:pPr>
              <a:buFont typeface="Arial" panose="020B0604020202020204" pitchFamily="34" charset="0"/>
              <a:buChar char="•"/>
            </a:pPr>
            <a:r>
              <a:rPr lang="en-GB" sz="2400" dirty="0">
                <a:effectLst/>
              </a:rPr>
              <a:t>how we hand on our faith, </a:t>
            </a:r>
          </a:p>
          <a:p>
            <a:pPr>
              <a:buFont typeface="Arial" panose="020B0604020202020204" pitchFamily="34" charset="0"/>
              <a:buChar char="•"/>
            </a:pPr>
            <a:r>
              <a:rPr lang="en-GB" sz="2400" dirty="0">
                <a:effectLst/>
              </a:rPr>
              <a:t>inclusivity, </a:t>
            </a:r>
          </a:p>
          <a:p>
            <a:pPr>
              <a:buFont typeface="Arial" panose="020B0604020202020204" pitchFamily="34" charset="0"/>
              <a:buChar char="•"/>
            </a:pPr>
            <a:r>
              <a:rPr lang="en-GB" sz="2400" dirty="0">
                <a:effectLst/>
              </a:rPr>
              <a:t>synodality - especially the role of women, </a:t>
            </a:r>
          </a:p>
          <a:p>
            <a:pPr>
              <a:buFont typeface="Arial" panose="020B0604020202020204" pitchFamily="34" charset="0"/>
              <a:buChar char="•"/>
            </a:pPr>
            <a:r>
              <a:rPr lang="en-GB" sz="2400" dirty="0">
                <a:effectLst/>
              </a:rPr>
              <a:t>lay ministry </a:t>
            </a:r>
          </a:p>
          <a:p>
            <a:pPr>
              <a:buFont typeface="Arial" panose="020B0604020202020204" pitchFamily="34" charset="0"/>
              <a:buChar char="•"/>
            </a:pPr>
            <a:r>
              <a:rPr lang="en-GB" sz="2400" dirty="0">
                <a:effectLst/>
              </a:rPr>
              <a:t>and love of neighbour. </a:t>
            </a:r>
          </a:p>
          <a:p>
            <a:r>
              <a:rPr lang="en-GB" sz="2400" dirty="0">
                <a:effectLst/>
              </a:rPr>
              <a:t>The detailed voting can be found on the Synod Web site.</a:t>
            </a: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2" name="Content Placeholder 2">
            <a:extLst>
              <a:ext uri="{FF2B5EF4-FFF2-40B4-BE49-F238E27FC236}">
                <a16:creationId xmlns:a16="http://schemas.microsoft.com/office/drawing/2014/main" id="{359A75DE-E7FD-4513-950A-512E8FF413C5}"/>
              </a:ext>
            </a:extLst>
          </p:cNvPr>
          <p:cNvSpPr txBox="1">
            <a:spLocks/>
          </p:cNvSpPr>
          <p:nvPr/>
        </p:nvSpPr>
        <p:spPr bwMode="auto">
          <a:xfrm>
            <a:off x="298964" y="5648053"/>
            <a:ext cx="1728192" cy="55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45556" y="912395"/>
            <a:ext cx="6808688" cy="86042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94542"/>
            <a:ext cx="4031058" cy="89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buClr>
                <a:srgbClr val="86D1EC"/>
              </a:buClr>
              <a:buNone/>
            </a:pPr>
            <a:r>
              <a:rPr lang="en-GB" sz="2400" dirty="0">
                <a:solidFill>
                  <a:srgbClr val="FFFFFF"/>
                </a:solidFill>
              </a:rPr>
              <a:t>Votes</a:t>
            </a:r>
          </a:p>
          <a:p>
            <a:pPr marL="0" lvl="0" indent="0">
              <a:buClr>
                <a:srgbClr val="86D1EC"/>
              </a:buClr>
              <a:buNone/>
            </a:pPr>
            <a:endParaRPr lang="en-GB" sz="2400" dirty="0">
              <a:solidFill>
                <a:srgbClr val="FFFFFF"/>
              </a:solidFill>
            </a:endParaRPr>
          </a:p>
        </p:txBody>
      </p:sp>
    </p:spTree>
    <p:extLst>
      <p:ext uri="{BB962C8B-B14F-4D97-AF65-F5344CB8AC3E}">
        <p14:creationId xmlns:p14="http://schemas.microsoft.com/office/powerpoint/2010/main" val="1697906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179512" y="881366"/>
            <a:ext cx="8856984" cy="5976633"/>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2" name="Content Placeholder 2">
            <a:extLst>
              <a:ext uri="{FF2B5EF4-FFF2-40B4-BE49-F238E27FC236}">
                <a16:creationId xmlns:a16="http://schemas.microsoft.com/office/drawing/2014/main" id="{BDA44AF7-A54B-4752-8AC9-FEB01C75D94E}"/>
              </a:ext>
            </a:extLst>
          </p:cNvPr>
          <p:cNvSpPr txBox="1">
            <a:spLocks/>
          </p:cNvSpPr>
          <p:nvPr/>
        </p:nvSpPr>
        <p:spPr bwMode="auto">
          <a:xfrm>
            <a:off x="611560" y="1268760"/>
            <a:ext cx="8136904"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algn="ctr">
              <a:buFont typeface="Arial" panose="020B0604020202020204" pitchFamily="34" charset="0"/>
              <a:buChar char="•"/>
            </a:pPr>
            <a:endParaRPr lang="en-GB" sz="2400" dirty="0">
              <a:effectLst>
                <a:outerShdw blurRad="38100" dist="38100" dir="2700000" algn="tl">
                  <a:srgbClr val="000000">
                    <a:alpha val="43137"/>
                  </a:srgbClr>
                </a:outerShdw>
              </a:effectLst>
            </a:endParaRPr>
          </a:p>
          <a:p>
            <a:pPr algn="ctr">
              <a:buFont typeface="Arial" panose="020B0604020202020204" pitchFamily="34" charset="0"/>
              <a:buChar char="•"/>
            </a:pPr>
            <a:endParaRPr lang="en-GB" sz="2400" dirty="0">
              <a:effectLst>
                <a:outerShdw blurRad="38100" dist="38100" dir="2700000" algn="tl">
                  <a:srgbClr val="000000">
                    <a:alpha val="43137"/>
                  </a:srgbClr>
                </a:outerShdw>
              </a:effectLst>
            </a:endParaRPr>
          </a:p>
          <a:p>
            <a:pPr algn="ctr">
              <a:buFont typeface="Arial" panose="020B0604020202020204" pitchFamily="34" charset="0"/>
              <a:buChar char="•"/>
            </a:pPr>
            <a:endParaRPr lang="en-GB" sz="2400" dirty="0">
              <a:effectLst>
                <a:outerShdw blurRad="38100" dist="38100" dir="2700000" algn="tl">
                  <a:srgbClr val="000000">
                    <a:alpha val="43137"/>
                  </a:srgbClr>
                </a:outerShdw>
              </a:effectLst>
            </a:endParaRPr>
          </a:p>
          <a:p>
            <a:pPr algn="ctr">
              <a:buFont typeface="Arial" panose="020B0604020202020204" pitchFamily="34" charset="0"/>
              <a:buChar char="•"/>
            </a:pPr>
            <a:endParaRPr lang="en-GB" sz="2400" dirty="0">
              <a:effectLst>
                <a:outerShdw blurRad="38100" dist="38100" dir="2700000" algn="tl">
                  <a:srgbClr val="000000">
                    <a:alpha val="43137"/>
                  </a:srgbClr>
                </a:outerShdw>
              </a:effectLst>
            </a:endParaRPr>
          </a:p>
          <a:p>
            <a:pPr algn="ctr">
              <a:buFont typeface="Arial" panose="020B0604020202020204" pitchFamily="34" charset="0"/>
              <a:buChar char="•"/>
            </a:pPr>
            <a:r>
              <a:rPr lang="en-GB" sz="2400" dirty="0">
                <a:effectLst>
                  <a:outerShdw blurRad="38100" dist="38100" dir="2700000" algn="tl">
                    <a:srgbClr val="000000">
                      <a:alpha val="43137"/>
                    </a:srgbClr>
                  </a:outerShdw>
                </a:effectLst>
              </a:rPr>
              <a:t>There is clear duty on us to discern carefully together what the Spirit is saying to the Church in the Archdiocese of Liverpool and agree on common goals and actions for the coming years.</a:t>
            </a:r>
          </a:p>
          <a:p>
            <a:pPr algn="ctr">
              <a:buFont typeface="Arial" panose="020B0604020202020204" pitchFamily="34" charset="0"/>
              <a:buChar char="•"/>
            </a:pPr>
            <a:endParaRPr lang="en-GB" sz="2400" dirty="0">
              <a:effectLst>
                <a:outerShdw blurRad="38100" dist="38100" dir="2700000" algn="tl">
                  <a:srgbClr val="000000">
                    <a:alpha val="43137"/>
                  </a:srgbClr>
                </a:outerShdw>
              </a:effectLst>
            </a:endParaRPr>
          </a:p>
          <a:p>
            <a:pPr algn="ctr">
              <a:buFont typeface="Arial" panose="020B0604020202020204" pitchFamily="34" charset="0"/>
              <a:buChar char="•"/>
            </a:pPr>
            <a:r>
              <a:rPr lang="en-GB" dirty="0">
                <a:solidFill>
                  <a:srgbClr val="FFFFFF"/>
                </a:solidFill>
              </a:rPr>
              <a:t>The Spirit of God is at work in the lay people, religious, deacons, priests and bishops of the Archdiocese</a:t>
            </a:r>
          </a:p>
          <a:p>
            <a:pPr algn="ctr">
              <a:buFont typeface="Arial" panose="020B0604020202020204" pitchFamily="34" charset="0"/>
              <a:buChar char="•"/>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8362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68684" y="3142842"/>
            <a:ext cx="6629176" cy="301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October 2018</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 Sunday: 21</a:t>
            </a:r>
            <a:r>
              <a:rPr kumimoji="0" lang="en-GB" sz="2400" b="0" i="0"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a:ea typeface="+mn-ea"/>
                <a:cs typeface="+mn-cs"/>
              </a:rPr>
              <a:t>st</a:t>
            </a: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October</a:t>
            </a:r>
          </a:p>
          <a:p>
            <a:pPr marL="742950" marR="0" lvl="1"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Pastoral Letter (video)</a:t>
            </a:r>
          </a:p>
          <a:p>
            <a:pPr marL="742950" marR="0" lvl="1"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Liturgy Pack</a:t>
            </a:r>
          </a:p>
          <a:p>
            <a:pPr marL="742950" marR="0" lvl="1"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Information Flyer/Poster</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lang="en-GB" sz="2400" dirty="0">
                <a:solidFill>
                  <a:srgbClr val="FFFFFF"/>
                </a:solidFill>
                <a:latin typeface="Arial"/>
              </a:rPr>
              <a:t>October and November</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Open Meetings </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184036"/>
            <a:ext cx="4031058" cy="14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indent="0">
              <a:buNone/>
            </a:pPr>
            <a:r>
              <a:rPr lang="en-GB" sz="2400" dirty="0">
                <a:solidFill>
                  <a:srgbClr val="FFFFFF"/>
                </a:solidFill>
                <a:latin typeface="Arial"/>
              </a:rPr>
              <a:t>Archbishop shares the vision behind Synod 2020 &amp; details of our journey</a:t>
            </a:r>
          </a:p>
        </p:txBody>
      </p:sp>
    </p:spTree>
    <p:extLst>
      <p:ext uri="{BB962C8B-B14F-4D97-AF65-F5344CB8AC3E}">
        <p14:creationId xmlns:p14="http://schemas.microsoft.com/office/powerpoint/2010/main" val="43507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252522" y="3230440"/>
            <a:ext cx="6629176" cy="329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lvl="0">
              <a:spcBef>
                <a:spcPts val="0"/>
              </a:spcBef>
              <a:buClr>
                <a:srgbClr val="FFFFFF"/>
              </a:buClr>
              <a:buFont typeface="Arial" panose="020B0604020202020204" pitchFamily="34" charset="0"/>
              <a:buChar char="•"/>
              <a:defRPr/>
            </a:pPr>
            <a:r>
              <a:rPr lang="en-GB" sz="2400" dirty="0">
                <a:solidFill>
                  <a:srgbClr val="FFFFFF"/>
                </a:solidFill>
              </a:rPr>
              <a:t>All priests with diocesan appointment</a:t>
            </a:r>
          </a:p>
          <a:p>
            <a:pPr lvl="0">
              <a:spcBef>
                <a:spcPts val="0"/>
              </a:spcBef>
              <a:buClr>
                <a:srgbClr val="FFFFFF"/>
              </a:buClr>
              <a:buFont typeface="Arial" panose="020B0604020202020204" pitchFamily="34" charset="0"/>
              <a:buChar char="•"/>
              <a:defRPr/>
            </a:pPr>
            <a:r>
              <a:rPr lang="en-GB" sz="2400" dirty="0">
                <a:solidFill>
                  <a:srgbClr val="FFFFFF"/>
                </a:solidFill>
              </a:rPr>
              <a:t>1 parishioner per parish</a:t>
            </a:r>
          </a:p>
          <a:p>
            <a:pPr lvl="0">
              <a:spcBef>
                <a:spcPts val="0"/>
              </a:spcBef>
              <a:buClr>
                <a:srgbClr val="FFFFFF"/>
              </a:buClr>
              <a:buFont typeface="Arial" panose="020B0604020202020204" pitchFamily="34" charset="0"/>
              <a:buChar char="•"/>
              <a:defRPr/>
            </a:pPr>
            <a:r>
              <a:rPr lang="en-GB" sz="2400" dirty="0">
                <a:solidFill>
                  <a:srgbClr val="FFFFFF"/>
                </a:solidFill>
              </a:rPr>
              <a:t>8 members from each Pastoral Area</a:t>
            </a:r>
          </a:p>
          <a:p>
            <a:pPr marL="0" lvl="0" indent="0">
              <a:spcBef>
                <a:spcPts val="0"/>
              </a:spcBef>
              <a:buClr>
                <a:srgbClr val="FFFFFF"/>
              </a:buClr>
              <a:buNone/>
              <a:defRPr/>
            </a:pPr>
            <a:r>
              <a:rPr lang="en-GB" sz="2400" dirty="0">
                <a:solidFill>
                  <a:srgbClr val="FFFFFF"/>
                </a:solidFill>
              </a:rPr>
              <a:t>    80 other members:</a:t>
            </a:r>
          </a:p>
          <a:p>
            <a:pPr lvl="0">
              <a:spcBef>
                <a:spcPts val="0"/>
              </a:spcBef>
              <a:buClr>
                <a:srgbClr val="FFFFFF"/>
              </a:buClr>
              <a:buFont typeface="Arial" panose="020B0604020202020204" pitchFamily="34" charset="0"/>
              <a:buChar char="•"/>
              <a:defRPr/>
            </a:pPr>
            <a:r>
              <a:rPr lang="en-GB" sz="2400" dirty="0">
                <a:solidFill>
                  <a:srgbClr val="FFFFFF"/>
                </a:solidFill>
              </a:rPr>
              <a:t>retired priests, religious sisters/brothers, seminarians, those who will bring a special contribution to the Synod. </a:t>
            </a:r>
          </a:p>
          <a:p>
            <a:pPr algn="ctr">
              <a:spcBef>
                <a:spcPts val="0"/>
              </a:spcBef>
              <a:buClr>
                <a:srgbClr val="FFFFFF"/>
              </a:buClr>
              <a:buFont typeface="Arial" panose="020B0604020202020204" pitchFamily="34" charset="0"/>
              <a:buChar char="•"/>
              <a:defRPr/>
            </a:pPr>
            <a:r>
              <a:rPr lang="en-GB" dirty="0">
                <a:solidFill>
                  <a:srgbClr val="FFFFFF"/>
                </a:solidFill>
              </a:rPr>
              <a:t>500 people in total.</a:t>
            </a:r>
          </a:p>
          <a:p>
            <a:pPr marL="0" lvl="0" indent="0">
              <a:spcBef>
                <a:spcPts val="0"/>
              </a:spcBef>
              <a:buClr>
                <a:srgbClr val="FFFFFF"/>
              </a:buClr>
              <a:buNone/>
              <a:defRPr/>
            </a:pPr>
            <a:endParaRPr lang="en-GB" sz="2400" dirty="0">
              <a:solidFill>
                <a:srgbClr val="FFFFFF"/>
              </a:solidFill>
            </a:endParaRPr>
          </a:p>
          <a:p>
            <a:pPr lvl="0">
              <a:spcBef>
                <a:spcPts val="0"/>
              </a:spcBef>
              <a:buClr>
                <a:srgbClr val="FFFFFF"/>
              </a:buClr>
              <a:buFont typeface="Arial" panose="020B0604020202020204" pitchFamily="34" charset="0"/>
              <a:buChar char="•"/>
              <a:defRPr/>
            </a:pPr>
            <a:endParaRPr lang="en-GB" sz="2400" dirty="0">
              <a:solidFill>
                <a:srgbClr val="FFFFFF"/>
              </a:solidFill>
            </a:endParaRPr>
          </a:p>
          <a:p>
            <a:pPr lvl="0">
              <a:spcBef>
                <a:spcPts val="0"/>
              </a:spcBef>
              <a:buClr>
                <a:srgbClr val="FFFFFF"/>
              </a:buClr>
              <a:buFont typeface="Arial" panose="020B0604020202020204" pitchFamily="34" charset="0"/>
              <a:buChar char="•"/>
              <a:defRPr/>
            </a:pPr>
            <a:endParaRPr lang="en-GB" sz="2400" dirty="0">
              <a:solidFill>
                <a:srgbClr val="FFFFFF"/>
              </a:solidFill>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lang="en-GB" sz="2400" dirty="0">
              <a:solidFill>
                <a:srgbClr val="FFFFFF"/>
              </a:solidFill>
              <a:latin typeface="Arial"/>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184036"/>
            <a:ext cx="4031058" cy="14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buClr>
                <a:srgbClr val="86D1EC"/>
              </a:buClr>
              <a:buNone/>
            </a:pPr>
            <a:r>
              <a:rPr lang="en-GB" sz="2400" dirty="0">
                <a:solidFill>
                  <a:srgbClr val="FFFFFF"/>
                </a:solidFill>
              </a:rPr>
              <a:t>Parishes &amp; Pastoral Areas choose  members of the Synod</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163398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155800" y="2917147"/>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184036"/>
            <a:ext cx="4031058" cy="14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Parishes &amp; Pastoral Areas choose  members of the Synod</a:t>
            </a:r>
          </a:p>
        </p:txBody>
      </p:sp>
      <p:sp>
        <p:nvSpPr>
          <p:cNvPr id="15" name="Content Placeholder 2">
            <a:extLst>
              <a:ext uri="{FF2B5EF4-FFF2-40B4-BE49-F238E27FC236}">
                <a16:creationId xmlns:a16="http://schemas.microsoft.com/office/drawing/2014/main" id="{D98E824A-898F-48F6-8CFF-3629EC4FD3B7}"/>
              </a:ext>
            </a:extLst>
          </p:cNvPr>
          <p:cNvSpPr txBox="1">
            <a:spLocks/>
          </p:cNvSpPr>
          <p:nvPr/>
        </p:nvSpPr>
        <p:spPr bwMode="auto">
          <a:xfrm>
            <a:off x="2392552" y="3086042"/>
            <a:ext cx="6629176" cy="257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spcBef>
                <a:spcPts val="0"/>
              </a:spcBef>
              <a:buClr>
                <a:srgbClr val="FFFFFF"/>
              </a:buClr>
              <a:buNone/>
            </a:pPr>
            <a:r>
              <a:rPr lang="en-GB" sz="2400" dirty="0">
                <a:solidFill>
                  <a:srgbClr val="FFFFFF"/>
                </a:solidFill>
              </a:rPr>
              <a:t>February 2019</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Synod Opening Ceremony</a:t>
            </a:r>
          </a:p>
          <a:p>
            <a:pPr lvl="1" indent="-342900">
              <a:spcBef>
                <a:spcPts val="0"/>
              </a:spcBef>
              <a:buClr>
                <a:srgbClr val="FFFFFF"/>
              </a:buClr>
              <a:buSzPct val="90000"/>
              <a:buFont typeface="Arial" panose="020B0604020202020204" pitchFamily="34" charset="0"/>
              <a:buChar char="•"/>
            </a:pPr>
            <a:r>
              <a:rPr lang="en-GB" dirty="0">
                <a:solidFill>
                  <a:srgbClr val="FFFFFF"/>
                </a:solidFill>
                <a:latin typeface="Arial"/>
              </a:rPr>
              <a:t>3 February 3pm</a:t>
            </a:r>
          </a:p>
          <a:p>
            <a:pPr lvl="1" indent="-342900">
              <a:spcBef>
                <a:spcPts val="0"/>
              </a:spcBef>
              <a:buClr>
                <a:srgbClr val="FFFFFF"/>
              </a:buClr>
              <a:buSzPct val="90000"/>
              <a:buFont typeface="Arial" panose="020B0604020202020204" pitchFamily="34" charset="0"/>
              <a:buChar char="•"/>
            </a:pPr>
            <a:r>
              <a:rPr kumimoji="0" lang="en-GB"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rPr>
              <a:t>Cathedral</a:t>
            </a:r>
          </a:p>
          <a:p>
            <a:pPr lvl="1" indent="-342900">
              <a:spcBef>
                <a:spcPts val="0"/>
              </a:spcBef>
              <a:buClr>
                <a:srgbClr val="FFFFFF"/>
              </a:buClr>
              <a:buSzPct val="90000"/>
              <a:buFont typeface="Arial" panose="020B0604020202020204" pitchFamily="34" charset="0"/>
              <a:buChar char="•"/>
            </a:pPr>
            <a:r>
              <a:rPr lang="en-GB" dirty="0">
                <a:solidFill>
                  <a:srgbClr val="FFFFFF"/>
                </a:solidFill>
                <a:latin typeface="Arial"/>
              </a:rPr>
              <a:t>All members commissioned</a:t>
            </a:r>
          </a:p>
          <a:p>
            <a:pPr marL="400050" lvl="1" indent="0">
              <a:spcBef>
                <a:spcPts val="0"/>
              </a:spcBef>
              <a:buClr>
                <a:srgbClr val="FFFFFF"/>
              </a:buClr>
              <a:buSzPct val="90000"/>
              <a:buNone/>
            </a:pPr>
            <a:r>
              <a:rPr kumimoji="0" lang="en-GB"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rPr>
              <a:t>	(members not representatives)</a:t>
            </a:r>
          </a:p>
        </p:txBody>
      </p:sp>
    </p:spTree>
    <p:extLst>
      <p:ext uri="{BB962C8B-B14F-4D97-AF65-F5344CB8AC3E}">
        <p14:creationId xmlns:p14="http://schemas.microsoft.com/office/powerpoint/2010/main" val="1932484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17564" y="3005602"/>
            <a:ext cx="6629176" cy="351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February 2019</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Initial Meeting of Members</a:t>
            </a: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lvl="0" indent="0">
              <a:spcBef>
                <a:spcPts val="0"/>
              </a:spcBef>
              <a:buClr>
                <a:srgbClr val="FFFFFF"/>
              </a:buClr>
              <a:buNone/>
              <a:defRPr/>
            </a:pPr>
            <a:r>
              <a:rPr lang="en-GB" sz="2400" dirty="0">
                <a:solidFill>
                  <a:srgbClr val="FFFFFF"/>
                </a:solidFill>
              </a:rPr>
              <a:t>29 April to 10 May</a:t>
            </a:r>
          </a:p>
          <a:p>
            <a:pPr lvl="0">
              <a:spcBef>
                <a:spcPts val="0"/>
              </a:spcBef>
              <a:buClr>
                <a:srgbClr val="FFFFFF"/>
              </a:buClr>
              <a:buFont typeface="Arial" panose="020B0604020202020204" pitchFamily="34" charset="0"/>
              <a:buChar char="•"/>
              <a:defRPr/>
            </a:pPr>
            <a:r>
              <a:rPr lang="en-GB" sz="2400" dirty="0">
                <a:solidFill>
                  <a:srgbClr val="FFFFFF"/>
                </a:solidFill>
              </a:rPr>
              <a:t>Members gather in Pastoral Areas</a:t>
            </a:r>
          </a:p>
          <a:p>
            <a:pPr lvl="0">
              <a:spcBef>
                <a:spcPts val="0"/>
              </a:spcBef>
              <a:buClr>
                <a:srgbClr val="FFFFFF"/>
              </a:buClr>
              <a:buFont typeface="Arial" panose="020B0604020202020204" pitchFamily="34" charset="0"/>
              <a:buChar char="•"/>
              <a:defRPr/>
            </a:pPr>
            <a:endParaRPr lang="en-GB" sz="2400" dirty="0">
              <a:solidFill>
                <a:srgbClr val="FFFFFF"/>
              </a:solidFill>
            </a:endParaRPr>
          </a:p>
          <a:p>
            <a:pPr marL="0" lvl="0" indent="0">
              <a:spcBef>
                <a:spcPts val="0"/>
              </a:spcBef>
              <a:buClr>
                <a:srgbClr val="FFFFFF"/>
              </a:buClr>
              <a:buNone/>
              <a:defRPr/>
            </a:pPr>
            <a:r>
              <a:rPr lang="en-GB" sz="2400" dirty="0">
                <a:solidFill>
                  <a:srgbClr val="FFFFFF"/>
                </a:solidFill>
              </a:rPr>
              <a:t>May to June</a:t>
            </a:r>
          </a:p>
          <a:p>
            <a:pPr lvl="0">
              <a:spcBef>
                <a:spcPts val="0"/>
              </a:spcBef>
              <a:buClr>
                <a:srgbClr val="FFFFFF"/>
              </a:buClr>
              <a:buFont typeface="Arial" panose="020B0604020202020204" pitchFamily="34" charset="0"/>
              <a:buChar char="•"/>
              <a:defRPr/>
            </a:pPr>
            <a:r>
              <a:rPr lang="en-GB" sz="2400" dirty="0">
                <a:solidFill>
                  <a:srgbClr val="FFFFFF"/>
                </a:solidFill>
              </a:rPr>
              <a:t>Listening and discernment in parishes and other places (member led)</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184036"/>
            <a:ext cx="4031058" cy="14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 assist with listening and reflection in parishes and other places</a:t>
            </a:r>
          </a:p>
        </p:txBody>
      </p:sp>
    </p:spTree>
    <p:extLst>
      <p:ext uri="{BB962C8B-B14F-4D97-AF65-F5344CB8AC3E}">
        <p14:creationId xmlns:p14="http://schemas.microsoft.com/office/powerpoint/2010/main" val="4247661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9132" y="3034186"/>
            <a:ext cx="6625356" cy="356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			</a:t>
            </a:r>
            <a:r>
              <a:rPr lang="en-GB" sz="2400" dirty="0">
                <a:solidFill>
                  <a:srgbClr val="FFFFFF"/>
                </a:solidFill>
              </a:rPr>
              <a:t>Fr Peter McGrail</a:t>
            </a:r>
          </a:p>
          <a:p>
            <a:pPr marL="0" lvl="0" indent="0">
              <a:spcBef>
                <a:spcPts val="0"/>
              </a:spcBef>
              <a:buClr>
                <a:srgbClr val="FFFFFF"/>
              </a:buClr>
              <a:buNone/>
              <a:defRPr/>
            </a:pPr>
            <a:r>
              <a:rPr lang="en-GB" sz="2400" dirty="0">
                <a:solidFill>
                  <a:srgbClr val="FFFFFF"/>
                </a:solidFill>
              </a:rPr>
              <a:t>			Liverpool Hope University</a:t>
            </a:r>
          </a:p>
          <a:p>
            <a:pPr marL="0" lvl="0" indent="0">
              <a:spcBef>
                <a:spcPts val="0"/>
              </a:spcBef>
              <a:buClr>
                <a:srgbClr val="FFFFFF"/>
              </a:buClr>
              <a:buNone/>
              <a:defRPr/>
            </a:pPr>
            <a:endParaRPr lang="en-GB" sz="2400" dirty="0">
              <a:solidFill>
                <a:srgbClr val="FFFFFF"/>
              </a:solidFill>
              <a:effectLst/>
            </a:endParaRPr>
          </a:p>
          <a:p>
            <a:pPr marL="0" lvl="0" indent="0">
              <a:spcBef>
                <a:spcPts val="0"/>
              </a:spcBef>
              <a:buClr>
                <a:srgbClr val="FFFFFF"/>
              </a:buClr>
              <a:buNone/>
              <a:defRPr/>
            </a:pPr>
            <a:r>
              <a:rPr lang="en-GB" sz="2400" dirty="0">
                <a:solidFill>
                  <a:srgbClr val="FFFFFF"/>
                </a:solidFill>
              </a:rPr>
              <a:t>December 2018 to May 2019</a:t>
            </a:r>
          </a:p>
          <a:p>
            <a:pPr lvl="0">
              <a:spcBef>
                <a:spcPts val="0"/>
              </a:spcBef>
              <a:buClr>
                <a:srgbClr val="FFFFFF"/>
              </a:buClr>
              <a:buFont typeface="Arial" panose="020B0604020202020204" pitchFamily="34" charset="0"/>
              <a:buChar char="•"/>
              <a:defRPr/>
            </a:pPr>
            <a:r>
              <a:rPr lang="en-GB" sz="2400" dirty="0">
                <a:solidFill>
                  <a:srgbClr val="FFFFFF"/>
                </a:solidFill>
              </a:rPr>
              <a:t>Focus Groups</a:t>
            </a:r>
            <a:endParaRPr lang="en-GB" dirty="0">
              <a:solidFill>
                <a:srgbClr val="FFFFFF"/>
              </a:solidFill>
            </a:endParaRPr>
          </a:p>
          <a:p>
            <a:pPr lvl="0">
              <a:spcBef>
                <a:spcPts val="0"/>
              </a:spcBef>
              <a:buClr>
                <a:srgbClr val="FFFFFF"/>
              </a:buClr>
              <a:buFont typeface="Arial" panose="020B0604020202020204" pitchFamily="34" charset="0"/>
              <a:buChar char="•"/>
              <a:defRPr/>
            </a:pPr>
            <a:endParaRPr lang="en-GB" sz="2400" dirty="0">
              <a:solidFill>
                <a:srgbClr val="FFFFFF"/>
              </a:solidFill>
            </a:endParaRPr>
          </a:p>
          <a:p>
            <a:pPr marL="0" lvl="0" indent="0">
              <a:spcBef>
                <a:spcPts val="0"/>
              </a:spcBef>
              <a:buClr>
                <a:srgbClr val="FFFFFF"/>
              </a:buClr>
              <a:buNone/>
              <a:defRPr/>
            </a:pPr>
            <a:r>
              <a:rPr lang="en-GB" sz="2400" dirty="0">
                <a:solidFill>
                  <a:srgbClr val="FFFFFF"/>
                </a:solidFill>
              </a:rPr>
              <a:t>On-line questionnaire </a:t>
            </a:r>
          </a:p>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lang="en-GB" sz="2400" dirty="0">
                <a:solidFill>
                  <a:srgbClr val="FFFFFF"/>
                </a:solidFill>
                <a:latin typeface="Arial"/>
              </a:rPr>
              <a:t>Collation of data from listening</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8" name="Content Placeholder 2">
            <a:extLst>
              <a:ext uri="{FF2B5EF4-FFF2-40B4-BE49-F238E27FC236}">
                <a16:creationId xmlns:a16="http://schemas.microsoft.com/office/drawing/2014/main" id="{FCB6E9B2-ED37-4944-B353-7D0D79B6B555}"/>
              </a:ext>
            </a:extLst>
          </p:cNvPr>
          <p:cNvSpPr txBox="1">
            <a:spLocks/>
          </p:cNvSpPr>
          <p:nvPr/>
        </p:nvSpPr>
        <p:spPr bwMode="auto">
          <a:xfrm>
            <a:off x="2335312" y="1184036"/>
            <a:ext cx="4031058" cy="14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buClr>
                <a:srgbClr val="86D1EC"/>
              </a:buClr>
              <a:buNone/>
            </a:pPr>
            <a:r>
              <a:rPr lang="en-GB" sz="2400" dirty="0">
                <a:solidFill>
                  <a:srgbClr val="FFFFFF"/>
                </a:solidFill>
              </a:rPr>
              <a:t>Members assist with listening and reflection in parishes and other places</a:t>
            </a:r>
          </a:p>
        </p:txBody>
      </p:sp>
      <p:sp>
        <p:nvSpPr>
          <p:cNvPr id="21" name="Content Placeholder 2">
            <a:extLst>
              <a:ext uri="{FF2B5EF4-FFF2-40B4-BE49-F238E27FC236}">
                <a16:creationId xmlns:a16="http://schemas.microsoft.com/office/drawing/2014/main" id="{B6C99F79-7BCE-438A-BAF9-CCC0E2A3844F}"/>
              </a:ext>
            </a:extLst>
          </p:cNvPr>
          <p:cNvSpPr txBox="1">
            <a:spLocks/>
          </p:cNvSpPr>
          <p:nvPr/>
        </p:nvSpPr>
        <p:spPr bwMode="auto">
          <a:xfrm>
            <a:off x="2342101" y="3022122"/>
            <a:ext cx="2952328" cy="52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In addition . . .	</a:t>
            </a:r>
          </a:p>
        </p:txBody>
      </p:sp>
    </p:spTree>
    <p:extLst>
      <p:ext uri="{BB962C8B-B14F-4D97-AF65-F5344CB8AC3E}">
        <p14:creationId xmlns:p14="http://schemas.microsoft.com/office/powerpoint/2010/main" val="2289661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73790" y="2942210"/>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18" name="Content Placeholder 2">
            <a:extLst>
              <a:ext uri="{FF2B5EF4-FFF2-40B4-BE49-F238E27FC236}">
                <a16:creationId xmlns:a16="http://schemas.microsoft.com/office/drawing/2014/main" id="{FCB6E9B2-ED37-4944-B353-7D0D79B6B555}"/>
              </a:ext>
            </a:extLst>
          </p:cNvPr>
          <p:cNvSpPr txBox="1">
            <a:spLocks/>
          </p:cNvSpPr>
          <p:nvPr/>
        </p:nvSpPr>
        <p:spPr bwMode="auto">
          <a:xfrm>
            <a:off x="2335312" y="1184036"/>
            <a:ext cx="4031058" cy="14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buClr>
                <a:srgbClr val="86D1EC"/>
              </a:buClr>
              <a:buNone/>
            </a:pPr>
            <a:r>
              <a:rPr lang="en-GB" sz="2400" dirty="0">
                <a:solidFill>
                  <a:srgbClr val="FFFFFF"/>
                </a:solidFill>
              </a:rPr>
              <a:t>Members assist with listening and reflection in parishes and other places</a:t>
            </a:r>
          </a:p>
        </p:txBody>
      </p:sp>
      <p:sp>
        <p:nvSpPr>
          <p:cNvPr id="21" name="Content Placeholder 2">
            <a:extLst>
              <a:ext uri="{FF2B5EF4-FFF2-40B4-BE49-F238E27FC236}">
                <a16:creationId xmlns:a16="http://schemas.microsoft.com/office/drawing/2014/main" id="{B6C99F79-7BCE-438A-BAF9-CCC0E2A3844F}"/>
              </a:ext>
            </a:extLst>
          </p:cNvPr>
          <p:cNvSpPr txBox="1">
            <a:spLocks/>
          </p:cNvSpPr>
          <p:nvPr/>
        </p:nvSpPr>
        <p:spPr bwMode="auto">
          <a:xfrm>
            <a:off x="2335312" y="3044829"/>
            <a:ext cx="6629176" cy="327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4 questions:</a:t>
            </a:r>
          </a:p>
          <a:p>
            <a:pPr lvl="0"/>
            <a:r>
              <a:rPr lang="en-GB" sz="2000" dirty="0">
                <a:effectLst/>
              </a:rPr>
              <a:t>Where in your everyday life do you experience love, truth, goodness, hope, and joy?</a:t>
            </a:r>
          </a:p>
          <a:p>
            <a:pPr lvl="0"/>
            <a:r>
              <a:rPr lang="en-GB" sz="2000" dirty="0">
                <a:effectLst/>
              </a:rPr>
              <a:t>When you reflect on your life now, and as you look to the future, what causes you concern or worry?</a:t>
            </a:r>
          </a:p>
          <a:p>
            <a:pPr lvl="0"/>
            <a:r>
              <a:rPr lang="en-GB" sz="2000" dirty="0">
                <a:effectLst/>
              </a:rPr>
              <a:t>What is the purpose of the Catholic Church in the world today?</a:t>
            </a:r>
          </a:p>
          <a:p>
            <a:pPr lvl="0"/>
            <a:r>
              <a:rPr lang="en-GB" sz="2000" dirty="0">
                <a:effectLst/>
              </a:rPr>
              <a:t>Having reflected on these things, what are the topics you would like to see on the agenda of Synod 2020? (A maximum of 5) </a:t>
            </a:r>
          </a:p>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2" charset="2"/>
              <a:buNone/>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102879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05DDD-6C5C-4B2E-A648-604970FAB2F6}"/>
              </a:ext>
            </a:extLst>
          </p:cNvPr>
          <p:cNvPicPr>
            <a:picLocks noChangeAspect="1"/>
          </p:cNvPicPr>
          <p:nvPr/>
        </p:nvPicPr>
        <p:blipFill rotWithShape="1">
          <a:blip r:embed="rId2"/>
          <a:srcRect t="32504"/>
          <a:stretch/>
        </p:blipFill>
        <p:spPr>
          <a:xfrm>
            <a:off x="0" y="-99392"/>
            <a:ext cx="9168564" cy="4752528"/>
          </a:xfrm>
          <a:prstGeom prst="rect">
            <a:avLst/>
          </a:prstGeom>
        </p:spPr>
      </p:pic>
      <p:pic>
        <p:nvPicPr>
          <p:cNvPr id="3" name="Picture 2">
            <a:extLst>
              <a:ext uri="{FF2B5EF4-FFF2-40B4-BE49-F238E27FC236}">
                <a16:creationId xmlns:a16="http://schemas.microsoft.com/office/drawing/2014/main" id="{C2FA4091-6081-4341-BFD4-162989DD1FAD}"/>
              </a:ext>
            </a:extLst>
          </p:cNvPr>
          <p:cNvPicPr/>
          <p:nvPr/>
        </p:nvPicPr>
        <p:blipFill rotWithShape="1">
          <a:blip r:embed="rId3">
            <a:extLst>
              <a:ext uri="{BEBA8EAE-BF5A-486C-A8C5-ECC9F3942E4B}">
                <a14:imgProps xmlns:a14="http://schemas.microsoft.com/office/drawing/2010/main">
                  <a14:imgLayer r:embed="rId4">
                    <a14:imgEffect>
                      <a14:backgroundRemoval t="10000" b="99750" l="1266" r="80591">
                        <a14:foregroundMark x1="6610" y1="29250" x2="4219" y2="32000"/>
                        <a14:foregroundMark x1="4219" y1="32000" x2="3657" y2="64250"/>
                        <a14:foregroundMark x1="3657" y1="64250" x2="5345" y2="69250"/>
                        <a14:foregroundMark x1="5345" y1="69250" x2="13080" y2="75250"/>
                        <a14:foregroundMark x1="13080" y1="75250" x2="24051" y2="77750"/>
                        <a14:foregroundMark x1="24051" y1="77750" x2="31224" y2="83000"/>
                        <a14:foregroundMark x1="31224" y1="83000" x2="35021" y2="84000"/>
                        <a14:foregroundMark x1="35021" y1="84000" x2="55977" y2="79750"/>
                        <a14:foregroundMark x1="55977" y1="79750" x2="62025" y2="75750"/>
                        <a14:foregroundMark x1="62025" y1="75750" x2="64135" y2="73000"/>
                        <a14:foregroundMark x1="64135" y1="73000" x2="65401" y2="68750"/>
                        <a14:foregroundMark x1="65401" y1="68750" x2="68214" y2="64750"/>
                        <a14:foregroundMark x1="68214" y1="64750" x2="71730" y2="62250"/>
                        <a14:foregroundMark x1="71730" y1="62250" x2="74824" y2="57000"/>
                        <a14:foregroundMark x1="74824" y1="57000" x2="76090" y2="42750"/>
                        <a14:foregroundMark x1="2532" y1="30250" x2="4079" y2="85250"/>
                        <a14:foregroundMark x1="4079" y1="85250" x2="6892" y2="90500"/>
                        <a14:foregroundMark x1="6892" y1="90500" x2="27707" y2="94000"/>
                        <a14:foregroundMark x1="27707" y1="94000" x2="33474" y2="94000"/>
                        <a14:foregroundMark x1="33474" y1="94000" x2="72293" y2="83500"/>
                        <a14:foregroundMark x1="72293" y1="83500" x2="78762" y2="59750"/>
                        <a14:foregroundMark x1="78762" y1="59750" x2="79887" y2="44000"/>
                        <a14:foregroundMark x1="79887" y1="44000" x2="79887" y2="44000"/>
                        <a14:foregroundMark x1="80028" y1="63250" x2="80872" y2="82500"/>
                        <a14:foregroundMark x1="80872" y1="82500" x2="80169" y2="87500"/>
                        <a14:foregroundMark x1="80169" y1="87500" x2="76934" y2="95500"/>
                        <a14:foregroundMark x1="76934" y1="95500" x2="73980" y2="98000"/>
                        <a14:foregroundMark x1="73980" y1="98000" x2="17722" y2="99500"/>
                        <a14:foregroundMark x1="17722" y1="99500" x2="5626" y2="95250"/>
                        <a14:foregroundMark x1="5626" y1="95250" x2="3516" y2="92500"/>
                        <a14:foregroundMark x1="3516" y1="92500" x2="1406" y2="26750"/>
                        <a14:foregroundMark x1="1828" y1="96000" x2="8861" y2="99000"/>
                        <a14:foregroundMark x1="8861" y1="99000" x2="11955" y2="99250"/>
                        <a14:foregroundMark x1="11955" y1="99250" x2="17722" y2="97500"/>
                        <a14:foregroundMark x1="17722" y1="97500" x2="33755" y2="99750"/>
                        <a14:foregroundMark x1="33755" y1="99750" x2="47117" y2="98750"/>
                        <a14:foregroundMark x1="47117" y1="98750" x2="49789" y2="96750"/>
                        <a14:foregroundMark x1="49789" y1="96750" x2="52743" y2="96750"/>
                        <a14:foregroundMark x1="52743" y1="96750" x2="55696" y2="97250"/>
                        <a14:foregroundMark x1="55696" y1="97250" x2="38819" y2="97500"/>
                        <a14:foregroundMark x1="38819" y1="97500" x2="55556" y2="99500"/>
                        <a14:foregroundMark x1="55556" y1="99500" x2="61041" y2="97500"/>
                        <a14:foregroundMark x1="61041" y1="97500" x2="63150" y2="94500"/>
                        <a14:foregroundMark x1="63150" y1="94500" x2="64557" y2="89500"/>
                        <a14:foregroundMark x1="64557" y1="89500" x2="61744" y2="92000"/>
                        <a14:foregroundMark x1="61744" y1="92000" x2="65541" y2="95000"/>
                        <a14:foregroundMark x1="65541" y1="95000" x2="68073" y2="93500"/>
                        <a14:foregroundMark x1="68073" y1="93500" x2="76512" y2="98750"/>
                        <a14:foregroundMark x1="76512" y1="98750" x2="79184" y2="97500"/>
                        <a14:foregroundMark x1="79184" y1="97500" x2="80731" y2="93250"/>
                        <a14:foregroundMark x1="80731" y1="93250" x2="79184" y2="97750"/>
                        <a14:foregroundMark x1="79184" y1="97750" x2="66948" y2="99750"/>
                        <a14:foregroundMark x1="66948" y1="99750" x2="65401" y2="97500"/>
                        <a14:foregroundMark x1="80169" y1="91250" x2="80591" y2="93750"/>
                        <a14:foregroundMark x1="79887" y1="43250" x2="74262" y2="42000"/>
                        <a14:foregroundMark x1="74262" y1="42000" x2="70745" y2="42000"/>
                      </a14:backgroundRemoval>
                    </a14:imgEffect>
                  </a14:imgLayer>
                </a14:imgProps>
              </a:ext>
              <a:ext uri="{28A0092B-C50C-407E-A947-70E740481C1C}">
                <a14:useLocalDpi xmlns:a14="http://schemas.microsoft.com/office/drawing/2010/main" val="0"/>
              </a:ext>
            </a:extLst>
          </a:blip>
          <a:srcRect l="15136" t="26341" r="25431" b="-188"/>
          <a:stretch/>
        </p:blipFill>
        <p:spPr bwMode="auto">
          <a:xfrm>
            <a:off x="-306288" y="1412776"/>
            <a:ext cx="9756576" cy="5693098"/>
          </a:xfrm>
          <a:prstGeom prst="rect">
            <a:avLst/>
          </a:prstGeom>
          <a:ln>
            <a:noFill/>
          </a:ln>
          <a:effectLst>
            <a:softEdge rad="190500"/>
          </a:effectLst>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19EC0312-B98C-4D78-89FA-AA0CC778A841}"/>
              </a:ext>
            </a:extLst>
          </p:cNvPr>
          <p:cNvSpPr txBox="1">
            <a:spLocks/>
          </p:cNvSpPr>
          <p:nvPr/>
        </p:nvSpPr>
        <p:spPr bwMode="auto">
          <a:xfrm>
            <a:off x="179512" y="125283"/>
            <a:ext cx="8856984" cy="531409"/>
          </a:xfrm>
          <a:prstGeom prst="rect">
            <a:avLst/>
          </a:prstGeom>
          <a:solidFill>
            <a:srgbClr val="0070C0"/>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86D1EC"/>
              </a:buClr>
              <a:buSzPct val="90000"/>
              <a:buFont typeface="Wingdings" pitchFamily="2" charset="2"/>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Our Journey to Synod 2020</a:t>
            </a:r>
          </a:p>
        </p:txBody>
      </p:sp>
      <p:sp>
        <p:nvSpPr>
          <p:cNvPr id="2" name="Rectangle 1">
            <a:extLst>
              <a:ext uri="{FF2B5EF4-FFF2-40B4-BE49-F238E27FC236}">
                <a16:creationId xmlns:a16="http://schemas.microsoft.com/office/drawing/2014/main" id="{487A84EB-DC9E-4283-826E-D48EB3DB5DC5}"/>
              </a:ext>
            </a:extLst>
          </p:cNvPr>
          <p:cNvSpPr/>
          <p:nvPr/>
        </p:nvSpPr>
        <p:spPr bwMode="auto">
          <a:xfrm>
            <a:off x="179512" y="881367"/>
            <a:ext cx="1944216" cy="5751855"/>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Content Placeholder 2">
            <a:extLst>
              <a:ext uri="{FF2B5EF4-FFF2-40B4-BE49-F238E27FC236}">
                <a16:creationId xmlns:a16="http://schemas.microsoft.com/office/drawing/2014/main" id="{73E9C489-6E1F-437C-881A-C9FB789E69E9}"/>
              </a:ext>
            </a:extLst>
          </p:cNvPr>
          <p:cNvSpPr txBox="1">
            <a:spLocks/>
          </p:cNvSpPr>
          <p:nvPr/>
        </p:nvSpPr>
        <p:spPr bwMode="auto">
          <a:xfrm>
            <a:off x="298964" y="1319300"/>
            <a:ext cx="1514488"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Vision</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7" name="Rectangle 16">
            <a:extLst>
              <a:ext uri="{FF2B5EF4-FFF2-40B4-BE49-F238E27FC236}">
                <a16:creationId xmlns:a16="http://schemas.microsoft.com/office/drawing/2014/main" id="{3A33465F-92E5-4560-8044-07BDCDD46B95}"/>
              </a:ext>
            </a:extLst>
          </p:cNvPr>
          <p:cNvSpPr/>
          <p:nvPr/>
        </p:nvSpPr>
        <p:spPr bwMode="auto">
          <a:xfrm>
            <a:off x="2227808" y="2982616"/>
            <a:ext cx="6808688" cy="3650606"/>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 name="Content Placeholder 2">
            <a:extLst>
              <a:ext uri="{FF2B5EF4-FFF2-40B4-BE49-F238E27FC236}">
                <a16:creationId xmlns:a16="http://schemas.microsoft.com/office/drawing/2014/main" id="{F9F50DE7-70ED-4C14-B005-3ED9BA0C2013}"/>
              </a:ext>
            </a:extLst>
          </p:cNvPr>
          <p:cNvSpPr txBox="1">
            <a:spLocks/>
          </p:cNvSpPr>
          <p:nvPr/>
        </p:nvSpPr>
        <p:spPr bwMode="auto">
          <a:xfrm>
            <a:off x="2333444" y="3146796"/>
            <a:ext cx="6629176" cy="337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Summer 2019</a:t>
            </a:r>
          </a:p>
          <a:p>
            <a:pPr lvl="0">
              <a:spcBef>
                <a:spcPts val="0"/>
              </a:spcBef>
              <a:buClr>
                <a:srgbClr val="FFFFFF"/>
              </a:buClr>
              <a:buFont typeface="Arial" panose="020B0604020202020204" pitchFamily="34" charset="0"/>
              <a:buChar char="•"/>
              <a:defRPr/>
            </a:pPr>
            <a:r>
              <a:rPr lang="en-GB" sz="2400" dirty="0">
                <a:solidFill>
                  <a:srgbClr val="FFFFFF"/>
                </a:solidFill>
              </a:rPr>
              <a:t>Collating of data from listening and discernment of themes</a:t>
            </a:r>
          </a:p>
          <a:p>
            <a:pPr lvl="1">
              <a:spcBef>
                <a:spcPts val="0"/>
              </a:spcBef>
              <a:buClr>
                <a:srgbClr val="FFFFFF"/>
              </a:buClr>
              <a:buFont typeface="Arial" panose="020B0604020202020204" pitchFamily="34" charset="0"/>
              <a:buChar char="•"/>
              <a:defRPr/>
            </a:pPr>
            <a:r>
              <a:rPr lang="en-GB" sz="2000" dirty="0">
                <a:solidFill>
                  <a:srgbClr val="FF0000"/>
                </a:solidFill>
              </a:rPr>
              <a:t>27,000 responses</a:t>
            </a:r>
            <a:endParaRPr kumimoji="0" lang="en-GB" sz="24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a:endParaRPr>
          </a:p>
          <a:p>
            <a:pPr marL="0" marR="0" lvl="0" indent="0" algn="l" defTabSz="914400" rtl="0" eaLnBrk="1" fontAlgn="base" latinLnBrk="0" hangingPunct="1">
              <a:lnSpc>
                <a:spcPct val="100000"/>
              </a:lnSpc>
              <a:spcBef>
                <a:spcPts val="0"/>
              </a:spcBef>
              <a:spcAft>
                <a:spcPct val="0"/>
              </a:spcAft>
              <a:buClr>
                <a:srgbClr val="FFFFFF"/>
              </a:buClr>
              <a:buSzPct val="90000"/>
              <a:buNone/>
              <a:tabLst/>
              <a:defRPr/>
            </a:pPr>
            <a:r>
              <a:rPr lang="en-GB" sz="2400" dirty="0">
                <a:solidFill>
                  <a:srgbClr val="FFFFFF"/>
                </a:solidFill>
                <a:latin typeface="Arial"/>
              </a:rPr>
              <a:t>September 2019</a:t>
            </a:r>
          </a:p>
          <a:p>
            <a:pPr marR="0" lvl="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r>
              <a:rPr lang="en-GB" sz="2400" dirty="0">
                <a:solidFill>
                  <a:srgbClr val="FFFFFF"/>
                </a:solidFill>
                <a:latin typeface="Arial"/>
              </a:rPr>
              <a:t>Presentation of themes to members</a:t>
            </a:r>
          </a:p>
          <a:p>
            <a:pPr lvl="1">
              <a:spcBef>
                <a:spcPts val="0"/>
              </a:spcBef>
              <a:buClr>
                <a:srgbClr val="FFFFFF"/>
              </a:buClr>
              <a:buSzPct val="90000"/>
              <a:buFont typeface="Arial" panose="020B0604020202020204" pitchFamily="34" charset="0"/>
              <a:buChar char="•"/>
              <a:defRPr/>
            </a:pPr>
            <a:r>
              <a:rPr lang="en-GB" dirty="0">
                <a:solidFill>
                  <a:srgbClr val="FFFFFF"/>
                </a:solidFill>
                <a:latin typeface="Arial"/>
              </a:rPr>
              <a:t>Teaching on the themes</a:t>
            </a:r>
          </a:p>
          <a:p>
            <a:pPr lvl="1">
              <a:spcBef>
                <a:spcPts val="0"/>
              </a:spcBef>
              <a:buClr>
                <a:srgbClr val="FFFFFF"/>
              </a:buClr>
              <a:buSzPct val="90000"/>
              <a:buFont typeface="Arial" panose="020B0604020202020204" pitchFamily="34" charset="0"/>
              <a:buChar char="•"/>
              <a:defRPr/>
            </a:pPr>
            <a:r>
              <a:rPr lang="en-GB" dirty="0">
                <a:solidFill>
                  <a:srgbClr val="FFFFFF"/>
                </a:solidFill>
                <a:latin typeface="Arial"/>
              </a:rPr>
              <a:t>Clarity on matters that cannot be dealt with in Synod</a:t>
            </a:r>
          </a:p>
          <a:p>
            <a:pPr lvl="1">
              <a:spcBef>
                <a:spcPts val="0"/>
              </a:spcBef>
              <a:buClr>
                <a:srgbClr val="FFFFFF"/>
              </a:buClr>
              <a:buSzPct val="90000"/>
              <a:buFont typeface="Arial" panose="020B0604020202020204" pitchFamily="34" charset="0"/>
              <a:buChar char="•"/>
              <a:defRPr/>
            </a:pPr>
            <a:endParaRPr kumimoji="0" lang="en-GB"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9" name="Content Placeholder 2">
            <a:extLst>
              <a:ext uri="{FF2B5EF4-FFF2-40B4-BE49-F238E27FC236}">
                <a16:creationId xmlns:a16="http://schemas.microsoft.com/office/drawing/2014/main" id="{247844BF-D273-4150-B529-9BC0A97B79DD}"/>
              </a:ext>
            </a:extLst>
          </p:cNvPr>
          <p:cNvSpPr txBox="1">
            <a:spLocks/>
          </p:cNvSpPr>
          <p:nvPr/>
        </p:nvSpPr>
        <p:spPr bwMode="auto">
          <a:xfrm>
            <a:off x="298964" y="230934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Members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0" name="Content Placeholder 2">
            <a:extLst>
              <a:ext uri="{FF2B5EF4-FFF2-40B4-BE49-F238E27FC236}">
                <a16:creationId xmlns:a16="http://schemas.microsoft.com/office/drawing/2014/main" id="{3A537699-33CA-44AA-960A-325C5856AACD}"/>
              </a:ext>
            </a:extLst>
          </p:cNvPr>
          <p:cNvSpPr txBox="1">
            <a:spLocks/>
          </p:cNvSpPr>
          <p:nvPr/>
        </p:nvSpPr>
        <p:spPr bwMode="auto">
          <a:xfrm>
            <a:off x="298964" y="3302233"/>
            <a:ext cx="1597925" cy="5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Listening</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1" name="Content Placeholder 2">
            <a:extLst>
              <a:ext uri="{FF2B5EF4-FFF2-40B4-BE49-F238E27FC236}">
                <a16:creationId xmlns:a16="http://schemas.microsoft.com/office/drawing/2014/main" id="{A7C1D828-429F-464D-985F-A7EE6EF314B3}"/>
              </a:ext>
            </a:extLst>
          </p:cNvPr>
          <p:cNvSpPr txBox="1">
            <a:spLocks/>
          </p:cNvSpPr>
          <p:nvPr/>
        </p:nvSpPr>
        <p:spPr bwMode="auto">
          <a:xfrm>
            <a:off x="298964" y="4295123"/>
            <a:ext cx="1728192" cy="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ct val="0"/>
              </a:spcAft>
              <a:buClr>
                <a:srgbClr val="FFFFFF"/>
              </a:buClr>
              <a:buSzPct val="90000"/>
              <a:buFont typeface="Wingdings" pitchFamily="2" charset="2"/>
              <a:buNone/>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Themes &amp; Proposals</a:t>
            </a:r>
          </a:p>
          <a:p>
            <a:pPr marL="342900" marR="0" lvl="0" indent="-342900" algn="l" defTabSz="914400" rtl="0" eaLnBrk="1" fontAlgn="base" latinLnBrk="0" hangingPunct="1">
              <a:lnSpc>
                <a:spcPct val="100000"/>
              </a:lnSpc>
              <a:spcBef>
                <a:spcPts val="0"/>
              </a:spcBef>
              <a:spcAft>
                <a:spcPct val="0"/>
              </a:spcAft>
              <a:buClr>
                <a:srgbClr val="FFFFFF"/>
              </a:buClr>
              <a:buSzPct val="90000"/>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3" name="Rectangle 22">
            <a:extLst>
              <a:ext uri="{FF2B5EF4-FFF2-40B4-BE49-F238E27FC236}">
                <a16:creationId xmlns:a16="http://schemas.microsoft.com/office/drawing/2014/main" id="{6E5E45AB-F332-405F-8CC3-91799105DBAC}"/>
              </a:ext>
            </a:extLst>
          </p:cNvPr>
          <p:cNvSpPr/>
          <p:nvPr/>
        </p:nvSpPr>
        <p:spPr bwMode="auto">
          <a:xfrm>
            <a:off x="2227808" y="881366"/>
            <a:ext cx="6808688" cy="1899561"/>
          </a:xfrm>
          <a:prstGeom prst="rect">
            <a:avLst/>
          </a:prstGeom>
          <a:solidFill>
            <a:srgbClr val="0070C0">
              <a:alpha val="80000"/>
            </a:srgb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nvGrpSpPr>
          <p:cNvPr id="8" name="Group 7">
            <a:extLst>
              <a:ext uri="{FF2B5EF4-FFF2-40B4-BE49-F238E27FC236}">
                <a16:creationId xmlns:a16="http://schemas.microsoft.com/office/drawing/2014/main" id="{B7F75159-36BC-4D79-8526-82A631114EAB}"/>
              </a:ext>
            </a:extLst>
          </p:cNvPr>
          <p:cNvGrpSpPr>
            <a:grpSpLocks noChangeAspect="1"/>
          </p:cNvGrpSpPr>
          <p:nvPr/>
        </p:nvGrpSpPr>
        <p:grpSpPr>
          <a:xfrm>
            <a:off x="6151204" y="-276074"/>
            <a:ext cx="3131840" cy="3560587"/>
            <a:chOff x="0" y="0"/>
            <a:chExt cx="3657276" cy="4157316"/>
          </a:xfrm>
        </p:grpSpPr>
        <p:sp>
          <p:nvSpPr>
            <p:cNvPr id="9" name="Oval 8">
              <a:extLst>
                <a:ext uri="{FF2B5EF4-FFF2-40B4-BE49-F238E27FC236}">
                  <a16:creationId xmlns:a16="http://schemas.microsoft.com/office/drawing/2014/main" id="{61F46584-1DD3-4795-A1FD-CEC83EB57872}"/>
                </a:ext>
              </a:extLst>
            </p:cNvPr>
            <p:cNvSpPr/>
            <p:nvPr/>
          </p:nvSpPr>
          <p:spPr>
            <a:xfrm>
              <a:off x="0" y="0"/>
              <a:ext cx="3657276" cy="4157316"/>
            </a:xfrm>
            <a:prstGeom prst="ellipse">
              <a:avLst/>
            </a:prstGeom>
            <a:solidFill>
              <a:sysClr val="window" lastClr="FFFFFF"/>
            </a:solidFill>
            <a:ln w="25400" cap="flat" cmpd="sng" algn="ctr">
              <a:noFill/>
              <a:prstDash val="solid"/>
            </a:ln>
            <a:effectLst>
              <a:softEdge rad="254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pic>
          <p:nvPicPr>
            <p:cNvPr id="10" name="Picture 9">
              <a:extLst>
                <a:ext uri="{FF2B5EF4-FFF2-40B4-BE49-F238E27FC236}">
                  <a16:creationId xmlns:a16="http://schemas.microsoft.com/office/drawing/2014/main" id="{3B5530DA-7006-4F81-8753-24B5604C2E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568" y="584791"/>
              <a:ext cx="2717165" cy="3053715"/>
            </a:xfrm>
            <a:prstGeom prst="rect">
              <a:avLst/>
            </a:prstGeom>
            <a:noFill/>
            <a:ln>
              <a:noFill/>
            </a:ln>
            <a:effectLst>
              <a:glow>
                <a:srgbClr val="FFFFCC"/>
              </a:glow>
            </a:effectLst>
          </p:spPr>
        </p:pic>
      </p:grpSp>
      <p:sp>
        <p:nvSpPr>
          <p:cNvPr id="24" name="Content Placeholder 2">
            <a:extLst>
              <a:ext uri="{FF2B5EF4-FFF2-40B4-BE49-F238E27FC236}">
                <a16:creationId xmlns:a16="http://schemas.microsoft.com/office/drawing/2014/main" id="{19334FED-27BC-4DD7-8ECA-955EBC71E580}"/>
              </a:ext>
            </a:extLst>
          </p:cNvPr>
          <p:cNvSpPr txBox="1">
            <a:spLocks/>
          </p:cNvSpPr>
          <p:nvPr/>
        </p:nvSpPr>
        <p:spPr bwMode="auto">
          <a:xfrm>
            <a:off x="2335312" y="1052761"/>
            <a:ext cx="4031058" cy="161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marL="0" lvl="0" indent="0">
              <a:buClr>
                <a:srgbClr val="86D1EC"/>
              </a:buClr>
              <a:buNone/>
            </a:pPr>
            <a:r>
              <a:rPr lang="en-GB" sz="2400" dirty="0">
                <a:solidFill>
                  <a:srgbClr val="FFFFFF"/>
                </a:solidFill>
              </a:rPr>
              <a:t>Reflection on themes emerging from the listening leading to generation of proposals</a:t>
            </a:r>
            <a:endParaRPr kumimoji="0" lang="en-GB"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181512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eam design template">
  <a:themeElements>
    <a:clrScheme name="Office The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Office The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Office The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Office The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Office The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Office The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Office The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Office The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34330</TotalTime>
  <Words>1109</Words>
  <Application>Microsoft Office PowerPoint</Application>
  <PresentationFormat>On-screen Show (4:3)</PresentationFormat>
  <Paragraphs>238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Beam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Nunes</dc:creator>
  <cp:lastModifiedBy>Communications</cp:lastModifiedBy>
  <cp:revision>672</cp:revision>
  <cp:lastPrinted>2018-08-26T12:46:09Z</cp:lastPrinted>
  <dcterms:created xsi:type="dcterms:W3CDTF">2011-09-25T16:15:28Z</dcterms:created>
  <dcterms:modified xsi:type="dcterms:W3CDTF">2022-07-22T13:30:46Z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TC102037581033</vt:lpwstr>
  </property>
</Properties>
</file>