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354" r:id="rId6"/>
    <p:sldId id="355" r:id="rId7"/>
    <p:sldId id="356" r:id="rId8"/>
    <p:sldId id="305" r:id="rId9"/>
    <p:sldId id="362" r:id="rId10"/>
    <p:sldId id="363" r:id="rId11"/>
    <p:sldId id="364" r:id="rId12"/>
    <p:sldId id="357" r:id="rId13"/>
    <p:sldId id="358" r:id="rId14"/>
    <p:sldId id="366" r:id="rId15"/>
    <p:sldId id="359" r:id="rId16"/>
    <p:sldId id="379" r:id="rId17"/>
    <p:sldId id="368" r:id="rId18"/>
    <p:sldId id="369" r:id="rId19"/>
    <p:sldId id="371" r:id="rId20"/>
    <p:sldId id="372" r:id="rId21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B613"/>
    <a:srgbClr val="2E3917"/>
    <a:srgbClr val="318F21"/>
    <a:srgbClr val="264264"/>
    <a:srgbClr val="EE2D00"/>
    <a:srgbClr val="FF3300"/>
    <a:srgbClr val="993300"/>
    <a:srgbClr val="D46222"/>
    <a:srgbClr val="56242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9" autoAdjust="0"/>
    <p:restoredTop sz="94710" autoAdjust="0"/>
  </p:normalViewPr>
  <p:slideViewPr>
    <p:cSldViewPr>
      <p:cViewPr>
        <p:scale>
          <a:sx n="70" d="100"/>
          <a:sy n="70" d="100"/>
        </p:scale>
        <p:origin x="-1733" y="-40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BBEE4-D0AC-4F61-9C0D-9D85F3683369}" type="datetimeFigureOut">
              <a:rPr lang="es-ES" smtClean="0"/>
              <a:t>24/05/2018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E63F0-2416-43E9-BC69-C937881DAB2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569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10876-E304-4890-88AF-FD55CA60C1F2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37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CARMEN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10876-E304-4890-88AF-FD55CA60C1F2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85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7DE30-0BE8-4B87-B61A-0A2DDE7B458B}" type="datetimeFigureOut">
              <a:rPr lang="it-IT" smtClean="0"/>
              <a:pPr/>
              <a:t>24/05/2018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18341-CF31-4D12-A96F-8961EB667BFD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microsoft.com/office/2007/relationships/hdphoto" Target="../media/hdphoto6.wdp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476" t="30159" r="21882" b="49237"/>
          <a:stretch>
            <a:fillRect/>
          </a:stretch>
        </p:blipFill>
        <p:spPr>
          <a:xfrm>
            <a:off x="-36512" y="-27384"/>
            <a:ext cx="9324528" cy="1080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magine 5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961" t="1087" r="35110" b="-8785"/>
          <a:stretch>
            <a:fillRect/>
          </a:stretch>
        </p:blipFill>
        <p:spPr>
          <a:xfrm>
            <a:off x="-756592" y="1677249"/>
            <a:ext cx="11233248" cy="828092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Immagine 3" descr="compartir-p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08" y="2352643"/>
            <a:ext cx="9144000" cy="549454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CasellaDiTesto 10"/>
          <p:cNvSpPr txBox="1"/>
          <p:nvPr/>
        </p:nvSpPr>
        <p:spPr>
          <a:xfrm>
            <a:off x="-36512" y="512676"/>
            <a:ext cx="9144000" cy="255454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NARRATIVE </a:t>
            </a:r>
          </a:p>
          <a:p>
            <a:pPr algn="ctr"/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COMMUNION</a:t>
            </a:r>
            <a:endParaRPr lang="it-IT" sz="8000" dirty="0" smtClean="0">
              <a:ln>
                <a:solidFill>
                  <a:sysClr val="windowText" lastClr="000000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5" descr="internacional.jpg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961" t="1087" r="35110" b="-8785"/>
          <a:stretch>
            <a:fillRect/>
          </a:stretch>
        </p:blipFill>
        <p:spPr>
          <a:xfrm>
            <a:off x="-683942" y="836712"/>
            <a:ext cx="11233248" cy="828092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1" name="Freccia a destra 10"/>
          <p:cNvSpPr/>
          <p:nvPr/>
        </p:nvSpPr>
        <p:spPr>
          <a:xfrm rot="21274492" flipH="1">
            <a:off x="5093736" y="2109220"/>
            <a:ext cx="1372103" cy="849273"/>
          </a:xfrm>
          <a:prstGeom prst="rightArrow">
            <a:avLst/>
          </a:prstGeom>
          <a:solidFill>
            <a:srgbClr val="2E3917"/>
          </a:soli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Sicilia</a:t>
            </a:r>
            <a:endParaRPr lang="it-IT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2"/>
          <a:stretch/>
        </p:blipFill>
        <p:spPr>
          <a:xfrm>
            <a:off x="-683941" y="1480790"/>
            <a:ext cx="10152486" cy="65574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0"/>
          <a:stretch/>
        </p:blipFill>
        <p:spPr>
          <a:xfrm>
            <a:off x="-347127" y="-400620"/>
            <a:ext cx="6093837" cy="491827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2 Rectángulo"/>
          <p:cNvSpPr/>
          <p:nvPr/>
        </p:nvSpPr>
        <p:spPr>
          <a:xfrm>
            <a:off x="4296023" y="25380"/>
            <a:ext cx="441378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UISG prepared </a:t>
            </a:r>
            <a:endParaRPr lang="en-GB" sz="2800" b="1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pPr algn="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10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sisters for ministry </a:t>
            </a:r>
            <a:endParaRPr lang="en-GB" sz="2800" b="1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pPr algn="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among migrants</a:t>
            </a:r>
          </a:p>
          <a:p>
            <a:pPr algn="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in </a:t>
            </a:r>
            <a:r>
              <a:rPr lang="en-GB" sz="40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Sicily</a:t>
            </a:r>
            <a:endParaRPr lang="es-ES" sz="40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69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12246836_1636272093304310_922329611435408761_n.jpg"/>
          <p:cNvPicPr>
            <a:picLocks noChangeAspect="1"/>
          </p:cNvPicPr>
          <p:nvPr/>
        </p:nvPicPr>
        <p:blipFill>
          <a:blip r:embed="rId3" cstate="print"/>
          <a:srcRect l="1176" t="12141" r="1963"/>
          <a:stretch>
            <a:fillRect/>
          </a:stretch>
        </p:blipFill>
        <p:spPr>
          <a:xfrm>
            <a:off x="251519" y="1700808"/>
            <a:ext cx="8541791" cy="51571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2 Rectángulo"/>
          <p:cNvSpPr/>
          <p:nvPr/>
        </p:nvSpPr>
        <p:spPr>
          <a:xfrm>
            <a:off x="76174" y="476671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ifferent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religious 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communities </a:t>
            </a:r>
          </a:p>
          <a:p>
            <a:pPr algn="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and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different nationalities</a:t>
            </a:r>
            <a:endParaRPr lang="es-ES" sz="2800" b="1" dirty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-675456"/>
            <a:ext cx="3692041" cy="29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07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3639532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5" name="Immagine 4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34972" r="1150" b="49237"/>
          <a:stretch>
            <a:fillRect/>
          </a:stretch>
        </p:blipFill>
        <p:spPr>
          <a:xfrm>
            <a:off x="0" y="6309321"/>
            <a:ext cx="9144000" cy="548680"/>
          </a:xfrm>
          <a:prstGeom prst="rect">
            <a:avLst/>
          </a:prstGeom>
          <a:effectLst/>
        </p:spPr>
      </p:pic>
      <p:pic>
        <p:nvPicPr>
          <p:cNvPr id="8" name="Immagine 13" descr="IMG_3659.JPG"/>
          <p:cNvPicPr>
            <a:picLocks noChangeAspect="1"/>
          </p:cNvPicPr>
          <p:nvPr/>
        </p:nvPicPr>
        <p:blipFill>
          <a:blip r:embed="rId3" cstate="print"/>
          <a:srcRect l="6688" t="18107" r="10626"/>
          <a:stretch>
            <a:fillRect/>
          </a:stretch>
        </p:blipFill>
        <p:spPr>
          <a:xfrm>
            <a:off x="2555776" y="-459432"/>
            <a:ext cx="7032097" cy="51125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Immagine 14" descr="IMG_340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447" r="15053"/>
          <a:stretch>
            <a:fillRect/>
          </a:stretch>
        </p:blipFill>
        <p:spPr>
          <a:xfrm>
            <a:off x="-556288" y="1121913"/>
            <a:ext cx="7360535" cy="59356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Immagine 9" descr="logo-new2.jpg"/>
          <p:cNvPicPr>
            <a:picLocks noChangeAspect="1"/>
          </p:cNvPicPr>
          <p:nvPr/>
        </p:nvPicPr>
        <p:blipFill>
          <a:blip r:embed="rId6" cstate="print">
            <a:lum bright="-10000"/>
          </a:blip>
          <a:srcRect l="61411" t="17510" b="14346"/>
          <a:stretch>
            <a:fillRect/>
          </a:stretch>
        </p:blipFill>
        <p:spPr>
          <a:xfrm>
            <a:off x="4823520" y="5068471"/>
            <a:ext cx="4320480" cy="1789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  <a:softEdge rad="317500"/>
          </a:effectLst>
        </p:spPr>
      </p:pic>
      <p:sp>
        <p:nvSpPr>
          <p:cNvPr id="2" name="1 Rectángulo"/>
          <p:cNvSpPr/>
          <p:nvPr/>
        </p:nvSpPr>
        <p:spPr>
          <a:xfrm>
            <a:off x="169682" y="548680"/>
            <a:ext cx="46538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South </a:t>
            </a:r>
            <a:r>
              <a:rPr lang="en-GB" sz="5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Sudan</a:t>
            </a:r>
            <a:endParaRPr lang="es-ES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05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961" t="1087" r="35110" b="-8785"/>
          <a:stretch>
            <a:fillRect/>
          </a:stretch>
        </p:blipFill>
        <p:spPr>
          <a:xfrm>
            <a:off x="-756592" y="1677249"/>
            <a:ext cx="11233248" cy="828092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Immagine 15" descr="child-soldier1.jpg"/>
          <p:cNvPicPr>
            <a:picLocks noChangeAspect="1"/>
          </p:cNvPicPr>
          <p:nvPr/>
        </p:nvPicPr>
        <p:blipFill>
          <a:blip r:embed="rId3" cstate="print"/>
          <a:srcRect l="5815"/>
          <a:stretch>
            <a:fillRect/>
          </a:stretch>
        </p:blipFill>
        <p:spPr>
          <a:xfrm>
            <a:off x="-252536" y="2801364"/>
            <a:ext cx="8230654" cy="432048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8" name="Immagine 14" descr="London-based human rights group says over 2 million children are malnourished and suffer health proble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2536" y="-243408"/>
            <a:ext cx="6666163" cy="446449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1 Rectángulo"/>
          <p:cNvSpPr/>
          <p:nvPr/>
        </p:nvSpPr>
        <p:spPr>
          <a:xfrm>
            <a:off x="4427984" y="40466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dirty="0"/>
              <a:t>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faces of the people revealed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trauma, </a:t>
            </a:r>
            <a:endParaRPr lang="en-GB" sz="32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r"/>
            <a:r>
              <a:rPr lang="en-GB" sz="3600" b="1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fear</a:t>
            </a:r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bitterness, </a:t>
            </a:r>
            <a:endParaRPr lang="en-GB" sz="32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grief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and </a:t>
            </a:r>
            <a:endParaRPr lang="en-GB" sz="32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r"/>
            <a:r>
              <a:rPr lang="en-GB" sz="36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desperation 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73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0d19334002bba090b7fffac891693a4a.jpg"/>
          <p:cNvPicPr>
            <a:picLocks noChangeAspect="1"/>
          </p:cNvPicPr>
          <p:nvPr/>
        </p:nvPicPr>
        <p:blipFill rotWithShape="1">
          <a:blip r:embed="rId2" cstate="print"/>
          <a:srcRect l="1314" t="12977" r="1855" b="4452"/>
          <a:stretch/>
        </p:blipFill>
        <p:spPr>
          <a:xfrm>
            <a:off x="-866633" y="1124744"/>
            <a:ext cx="10877266" cy="6191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0"/>
          </a:effectLst>
        </p:spPr>
      </p:pic>
      <p:sp>
        <p:nvSpPr>
          <p:cNvPr id="8" name="Rettangolo 7"/>
          <p:cNvSpPr/>
          <p:nvPr/>
        </p:nvSpPr>
        <p:spPr>
          <a:xfrm>
            <a:off x="-90264" y="0"/>
            <a:ext cx="93245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b="1" dirty="0" smtClean="0"/>
          </a:p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“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a new paradigm… born </a:t>
            </a:r>
            <a:endParaRPr lang="en-GB" sz="28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latin typeface="Segoe Print" pitchFamily="2" charset="0"/>
            </a:endParaRPr>
          </a:p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of compassion for the scarred and downtrodden </a:t>
            </a:r>
          </a:p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of the earth-around new priorities, </a:t>
            </a:r>
          </a:p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new models of organization </a:t>
            </a:r>
          </a:p>
          <a:p>
            <a:pPr algn="ctr"/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and 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latin typeface="Segoe Print" pitchFamily="2" charset="0"/>
              </a:rPr>
              <a:t>open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 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and 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latin typeface="Segoe Print" pitchFamily="2" charset="0"/>
              </a:rPr>
              <a:t>flexible collaboration </a:t>
            </a:r>
            <a:endParaRPr lang="en-GB" sz="2800" b="1" dirty="0" smtClean="0">
              <a:ln>
                <a:solidFill>
                  <a:schemeClr val="tx1"/>
                </a:solidFill>
              </a:ln>
              <a:solidFill>
                <a:srgbClr val="E3B613"/>
              </a:solidFill>
              <a:latin typeface="Segoe Print" pitchFamily="2" charset="0"/>
            </a:endParaRPr>
          </a:p>
          <a:p>
            <a:pPr algn="ctr"/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between men and women of goodwill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”.</a:t>
            </a:r>
            <a:endParaRPr lang="it-IT" sz="2800" b="1" dirty="0">
              <a:ln>
                <a:solidFill>
                  <a:schemeClr val="tx1"/>
                </a:solidFill>
              </a:ln>
              <a:solidFill>
                <a:srgbClr val="2E3917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94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44279"/>
          <a:stretch>
            <a:fillRect/>
          </a:stretch>
        </p:blipFill>
        <p:spPr>
          <a:xfrm>
            <a:off x="0" y="0"/>
            <a:ext cx="9144000" cy="2027971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1 Rectángulo"/>
          <p:cNvSpPr/>
          <p:nvPr/>
        </p:nvSpPr>
        <p:spPr>
          <a:xfrm>
            <a:off x="509029" y="311947"/>
            <a:ext cx="8125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Democratic Republic </a:t>
            </a:r>
            <a:r>
              <a:rPr lang="en-GB" sz="4000" b="1" dirty="0" smtClean="0"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of Congo </a:t>
            </a:r>
            <a:endParaRPr lang="es-ES" sz="4000" b="1" dirty="0"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Immagine 11" descr="Intencionmisioner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2576" y="1079255"/>
            <a:ext cx="11246061" cy="57787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54452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TRAFICO-HUMANO-USA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8560" y="-245293"/>
            <a:ext cx="10176110" cy="59046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Immagine 5" descr="violencia_mulh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9602">
            <a:off x="3352534" y="3125598"/>
            <a:ext cx="5852244" cy="38947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Immagine 13" descr="DOLARES6-620x40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31752">
            <a:off x="-628734" y="2384467"/>
            <a:ext cx="7481978" cy="482708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CasellaDiTesto 1"/>
          <p:cNvSpPr txBox="1"/>
          <p:nvPr/>
        </p:nvSpPr>
        <p:spPr>
          <a:xfrm>
            <a:off x="5810437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2 Rectángulo"/>
          <p:cNvSpPr/>
          <p:nvPr/>
        </p:nvSpPr>
        <p:spPr>
          <a:xfrm>
            <a:off x="73180" y="3928374"/>
            <a:ext cx="70166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smtClean="0">
                <a:ln w="9525"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Human Trafficking </a:t>
            </a:r>
            <a:endParaRPr lang="es-ES" sz="5400" dirty="0">
              <a:ln w="9525"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60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fi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230784">
            <a:off x="-321402" y="-158391"/>
            <a:ext cx="9732554" cy="631068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Rettangolo 8"/>
          <p:cNvSpPr/>
          <p:nvPr/>
        </p:nvSpPr>
        <p:spPr>
          <a:xfrm>
            <a:off x="467544" y="734158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800" b="1" dirty="0" err="1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Talitha</a:t>
            </a:r>
            <a:r>
              <a:rPr lang="en-GB" sz="4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GB" sz="4800" b="1" dirty="0" err="1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Kum</a:t>
            </a:r>
            <a:endParaRPr lang="en-GB" sz="4800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83568" y="4370369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“We must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be more aware </a:t>
            </a:r>
            <a:endParaRPr lang="en-US" sz="2400" b="1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latin typeface="Segoe Print" pitchFamily="2" charset="0"/>
            </a:endParaRPr>
          </a:p>
          <a:p>
            <a:pPr algn="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of this new evil that, </a:t>
            </a:r>
          </a:p>
          <a:p>
            <a:pPr algn="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in a global world, wants to hide it” </a:t>
            </a:r>
          </a:p>
          <a:p>
            <a:pPr algn="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and that all men and women of good will </a:t>
            </a:r>
            <a:r>
              <a:rPr lang="en-US" sz="2400" b="1" dirty="0" err="1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arecalled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 </a:t>
            </a:r>
          </a:p>
          <a:p>
            <a:pPr algn="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itchFamily="2" charset="0"/>
              </a:rPr>
              <a:t>“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to renew their commitment in improving</a:t>
            </a:r>
          </a:p>
          <a:p>
            <a:pPr algn="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itchFamily="2" charset="0"/>
              </a:rPr>
              <a:t> the human condition.”</a:t>
            </a:r>
            <a:endParaRPr lang="en-US" sz="1600" b="1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latin typeface="Segoe Print" pitchFamily="2" charset="0"/>
            </a:endParaRPr>
          </a:p>
          <a:p>
            <a:pPr algn="r"/>
            <a:r>
              <a:rPr lang="en-US" sz="12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Tempus Sans ITC" pitchFamily="82" charset="0"/>
              </a:rPr>
              <a:t> </a:t>
            </a:r>
            <a:endParaRPr lang="en-US" b="1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latin typeface="Tempus Sans ITC" pitchFamily="82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64088" y="3846132"/>
            <a:ext cx="3510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GB" b="1" dirty="0" smtClean="0">
                <a:solidFill>
                  <a:srgbClr val="2E3917"/>
                </a:solidFill>
                <a:latin typeface="Segoe Print" panose="02000600000000000000" pitchFamily="2" charset="0"/>
              </a:rPr>
              <a:t>Pope Francis</a:t>
            </a:r>
          </a:p>
        </p:txBody>
      </p:sp>
      <p:pic>
        <p:nvPicPr>
          <p:cNvPr id="12" name="Immagine 11" descr="Logotypes_TALITHA KUM_bro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60649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17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epositphotos_71962399_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620672" cy="708044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952957" y="4293096"/>
            <a:ext cx="3995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anose="02000600000000000000" pitchFamily="2" charset="0"/>
              </a:rPr>
              <a:t>“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anose="02000600000000000000" pitchFamily="2" charset="0"/>
              </a:rPr>
              <a:t>plague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anose="02000600000000000000" pitchFamily="2" charset="0"/>
              </a:rPr>
              <a:t> </a:t>
            </a:r>
          </a:p>
          <a:p>
            <a:pPr algn="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latin typeface="Segoe Print" panose="02000600000000000000" pitchFamily="2" charset="0"/>
              </a:rPr>
              <a:t>on the body </a:t>
            </a:r>
          </a:p>
          <a:p>
            <a:pPr algn="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anose="02000600000000000000" pitchFamily="2" charset="0"/>
              </a:rPr>
              <a:t>of contemporary </a:t>
            </a:r>
          </a:p>
          <a:p>
            <a:pPr algn="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latin typeface="Segoe Print" panose="02000600000000000000" pitchFamily="2" charset="0"/>
              </a:rPr>
              <a:t>humanity”.</a:t>
            </a:r>
          </a:p>
        </p:txBody>
      </p:sp>
    </p:spTree>
    <p:extLst>
      <p:ext uri="{BB962C8B-B14F-4D97-AF65-F5344CB8AC3E}">
        <p14:creationId xmlns:p14="http://schemas.microsoft.com/office/powerpoint/2010/main" val="3440972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l (1).jpg"/>
          <p:cNvPicPr>
            <a:picLocks noChangeAspect="1"/>
          </p:cNvPicPr>
          <p:nvPr/>
        </p:nvPicPr>
        <p:blipFill>
          <a:blip r:embed="rId2" cstate="print"/>
          <a:srcRect l="6239"/>
          <a:stretch>
            <a:fillRect/>
          </a:stretch>
        </p:blipFill>
        <p:spPr>
          <a:xfrm rot="21401152">
            <a:off x="-717809" y="1465741"/>
            <a:ext cx="9470016" cy="56716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magine 7" descr="7b.jpg"/>
          <p:cNvPicPr>
            <a:picLocks noChangeAspect="1"/>
          </p:cNvPicPr>
          <p:nvPr/>
        </p:nvPicPr>
        <p:blipFill>
          <a:blip r:embed="rId3" cstate="print"/>
          <a:srcRect r="21605"/>
          <a:stretch>
            <a:fillRect/>
          </a:stretch>
        </p:blipFill>
        <p:spPr>
          <a:xfrm rot="711449">
            <a:off x="4251902" y="-236524"/>
            <a:ext cx="5436096" cy="44577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1 Rectángulo"/>
          <p:cNvSpPr/>
          <p:nvPr/>
        </p:nvSpPr>
        <p:spPr>
          <a:xfrm>
            <a:off x="323528" y="188640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 w="3175">
                  <a:solidFill>
                    <a:srgbClr val="2E3917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en-US" sz="2800" b="1" dirty="0">
                <a:ln w="3175">
                  <a:solidFill>
                    <a:srgbClr val="2E3917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presumes full respect for </a:t>
            </a:r>
            <a:endParaRPr lang="en-US" sz="2800" b="1" dirty="0" smtClean="0">
              <a:ln w="3175">
                <a:solidFill>
                  <a:srgbClr val="2E3917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en-US" sz="2800" b="1" dirty="0" smtClean="0">
                <a:ln w="3175">
                  <a:solidFill>
                    <a:srgbClr val="2E3917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</a:t>
            </a:r>
            <a:r>
              <a:rPr lang="en-US" sz="2800" b="1" dirty="0">
                <a:ln w="3175">
                  <a:solidFill>
                    <a:srgbClr val="2E3917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human person </a:t>
            </a:r>
            <a:endParaRPr lang="en-US" sz="2800" b="1" dirty="0" smtClean="0">
              <a:ln w="3175">
                <a:solidFill>
                  <a:srgbClr val="2E3917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en-US" sz="2800" b="1" dirty="0" smtClean="0">
                <a:ln w="3175">
                  <a:solidFill>
                    <a:srgbClr val="2E3917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but </a:t>
            </a:r>
            <a:r>
              <a:rPr lang="en-US" sz="2800" b="1" dirty="0">
                <a:ln w="3175">
                  <a:solidFill>
                    <a:srgbClr val="2E3917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must </a:t>
            </a:r>
            <a:r>
              <a:rPr lang="en-US" sz="3200" b="1" dirty="0">
                <a:ln w="3175">
                  <a:solidFill>
                    <a:srgbClr val="2E3917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also be concerned for </a:t>
            </a:r>
            <a:r>
              <a:rPr lang="en-US" sz="2800" b="1" dirty="0">
                <a:ln w="3175">
                  <a:solidFill>
                    <a:srgbClr val="2E3917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world around us.”</a:t>
            </a:r>
            <a:endParaRPr lang="es-ES" sz="2800" b="1" dirty="0">
              <a:ln w="3175">
                <a:solidFill>
                  <a:srgbClr val="2E3917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636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800"/>
          <a:stretch/>
        </p:blipFill>
        <p:spPr>
          <a:xfrm>
            <a:off x="-1420601" y="2257562"/>
            <a:ext cx="12525934" cy="51656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771852"/>
            <a:ext cx="9852897" cy="570357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1 Rectángulo"/>
          <p:cNvSpPr/>
          <p:nvPr/>
        </p:nvSpPr>
        <p:spPr>
          <a:xfrm>
            <a:off x="2067523" y="3490125"/>
            <a:ext cx="492474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318F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Segoe Print" panose="02000600000000000000" pitchFamily="2" charset="0"/>
              </a:rPr>
              <a:t>People of God </a:t>
            </a:r>
            <a:endParaRPr lang="en-US" sz="3600" b="1" dirty="0" smtClean="0">
              <a:ln>
                <a:solidFill>
                  <a:schemeClr val="tx1"/>
                </a:solidFill>
              </a:ln>
              <a:solidFill>
                <a:srgbClr val="318F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60007" dir="5400000" sy="-100000" algn="bl" rotWithShape="0"/>
              </a:effectLst>
              <a:latin typeface="Segoe Print" panose="02000600000000000000" pitchFamily="2" charset="0"/>
            </a:endParaRPr>
          </a:p>
          <a:p>
            <a:pPr algn="ctr"/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Segoe Print" panose="02000600000000000000" pitchFamily="2" charset="0"/>
              </a:rPr>
              <a:t>to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Segoe Print" panose="02000600000000000000" pitchFamily="2" charset="0"/>
              </a:rPr>
              <a:t>walk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Segoe Print" panose="02000600000000000000" pitchFamily="2" charset="0"/>
              </a:rPr>
              <a:t>together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srgbClr val="E3B6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60007" dir="5400000" sy="-100000" algn="bl" rotWithShape="0"/>
              </a:effectLst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xresdefault.jpg"/>
          <p:cNvPicPr>
            <a:picLocks noChangeAspect="1"/>
          </p:cNvPicPr>
          <p:nvPr/>
        </p:nvPicPr>
        <p:blipFill>
          <a:blip r:embed="rId2" cstate="print"/>
          <a:srcRect b="2401"/>
          <a:stretch>
            <a:fillRect/>
          </a:stretch>
        </p:blipFill>
        <p:spPr>
          <a:xfrm>
            <a:off x="0" y="-315416"/>
            <a:ext cx="9144000" cy="5020022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35352" y="4941168"/>
            <a:ext cx="9144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“Our generation will be remembered for having generously shouldered its grave responsibilities?" </a:t>
            </a:r>
            <a:endParaRPr lang="it-IT" sz="28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588224" y="6431736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2000" b="1" dirty="0" smtClean="0"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Pope Francis</a:t>
            </a:r>
            <a:endParaRPr lang="es-ES" sz="2000" b="1" dirty="0"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513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2538" r="1150" b="61671"/>
          <a:stretch>
            <a:fillRect/>
          </a:stretch>
        </p:blipFill>
        <p:spPr>
          <a:xfrm>
            <a:off x="0" y="6309321"/>
            <a:ext cx="9144000" cy="548680"/>
          </a:xfrm>
          <a:prstGeom prst="rect">
            <a:avLst/>
          </a:prstGeom>
          <a:effectLst/>
        </p:spPr>
      </p:pic>
      <p:sp>
        <p:nvSpPr>
          <p:cNvPr id="2" name="1 Rectángulo"/>
          <p:cNvSpPr/>
          <p:nvPr/>
        </p:nvSpPr>
        <p:spPr>
          <a:xfrm>
            <a:off x="5796136" y="5229199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Segoe Print" panose="02000600000000000000" pitchFamily="2" charset="0"/>
              </a:rPr>
              <a:t>The Trinity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60007" dir="5400000" sy="-100000" algn="bl" rotWithShape="0"/>
              </a:effectLst>
              <a:latin typeface="Segoe Print" panose="02000600000000000000" pitchFamily="2" charset="0"/>
            </a:endParaRPr>
          </a:p>
        </p:txBody>
      </p:sp>
      <p:pic>
        <p:nvPicPr>
          <p:cNvPr id="4" name="Picture 3" descr="http://upload.wikimedia.org/wikipedia/commons/1/17/Andrej_Rubl%C3%ABv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278570" cy="6512149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7" descr="Herman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2" y="1507557"/>
            <a:ext cx="9124761" cy="588188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1 Rectángulo"/>
          <p:cNvSpPr/>
          <p:nvPr/>
        </p:nvSpPr>
        <p:spPr>
          <a:xfrm>
            <a:off x="311433" y="61050"/>
            <a:ext cx="88168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It is 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communion, </a:t>
            </a:r>
            <a:endParaRPr lang="en-GB" sz="28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even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 this proves painful, </a:t>
            </a:r>
            <a:endParaRPr lang="en-GB" sz="2800" b="1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that </a:t>
            </a:r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 charism is seen to be authentic and mysteriously fruitful.” </a:t>
            </a:r>
            <a:r>
              <a:rPr lang="en-GB" sz="2800" b="1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      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/>
                <a:latin typeface="Segoe Print" panose="02000600000000000000" pitchFamily="2" charset="0"/>
              </a:rPr>
              <a:t>Evangelii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/>
                <a:latin typeface="Segoe Print" panose="02000600000000000000" pitchFamily="2" charset="0"/>
              </a:rPr>
              <a:t> </a:t>
            </a:r>
            <a:r>
              <a:rPr lang="en-US" sz="2000" dirty="0" err="1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/>
                <a:latin typeface="Segoe Print" panose="02000600000000000000" pitchFamily="2" charset="0"/>
              </a:rPr>
              <a:t>Gaudium</a:t>
            </a:r>
            <a:endParaRPr lang="es-ES" sz="2000" dirty="0">
              <a:ln>
                <a:solidFill>
                  <a:schemeClr val="tx1"/>
                </a:solidFill>
              </a:ln>
              <a:solidFill>
                <a:srgbClr val="2E3917"/>
              </a:solidFill>
              <a:effectLst/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476" t="30159" r="21882" b="49237"/>
          <a:stretch>
            <a:fillRect/>
          </a:stretch>
        </p:blipFill>
        <p:spPr>
          <a:xfrm>
            <a:off x="-36512" y="-27384"/>
            <a:ext cx="9324528" cy="1080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magine 5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961" t="1087" r="35110" b="-8785"/>
          <a:stretch>
            <a:fillRect/>
          </a:stretch>
        </p:blipFill>
        <p:spPr>
          <a:xfrm>
            <a:off x="-756592" y="1677249"/>
            <a:ext cx="11233248" cy="828092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Immagine 10" descr="TAIZE-KAPEL.jpg"/>
          <p:cNvPicPr>
            <a:picLocks noChangeAspect="1"/>
          </p:cNvPicPr>
          <p:nvPr/>
        </p:nvPicPr>
        <p:blipFill>
          <a:blip r:embed="rId3" cstate="print"/>
          <a:srcRect l="3538" t="35883"/>
          <a:stretch>
            <a:fillRect/>
          </a:stretch>
        </p:blipFill>
        <p:spPr>
          <a:xfrm>
            <a:off x="-686778" y="2708920"/>
            <a:ext cx="10163954" cy="45224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magine 11" descr="ECUMENISMO-Martini.jpg"/>
          <p:cNvPicPr>
            <a:picLocks noChangeAspect="1"/>
          </p:cNvPicPr>
          <p:nvPr/>
        </p:nvPicPr>
        <p:blipFill>
          <a:blip r:embed="rId4" cstate="print"/>
          <a:srcRect t="17005"/>
          <a:stretch>
            <a:fillRect/>
          </a:stretch>
        </p:blipFill>
        <p:spPr>
          <a:xfrm rot="21388984">
            <a:off x="2772185" y="-336356"/>
            <a:ext cx="8471151" cy="40272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Immagine 12" descr="ecumenismo.jpg"/>
          <p:cNvPicPr>
            <a:picLocks noChangeAspect="1"/>
          </p:cNvPicPr>
          <p:nvPr/>
        </p:nvPicPr>
        <p:blipFill>
          <a:blip r:embed="rId5" cstate="print"/>
          <a:srcRect t="3266" r="3180"/>
          <a:stretch>
            <a:fillRect/>
          </a:stretch>
        </p:blipFill>
        <p:spPr>
          <a:xfrm rot="216645">
            <a:off x="-484797" y="-22148"/>
            <a:ext cx="5124419" cy="41587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Immagine 13" descr="papa-francisco-ecumenismo-lideres-religiosos-unidos.jpg"/>
          <p:cNvPicPr>
            <a:picLocks noChangeAspect="1"/>
          </p:cNvPicPr>
          <p:nvPr/>
        </p:nvPicPr>
        <p:blipFill>
          <a:blip r:embed="rId6" cstate="print"/>
          <a:srcRect l="3478" t="4606" r="2314" b="6352"/>
          <a:stretch>
            <a:fillRect/>
          </a:stretch>
        </p:blipFill>
        <p:spPr>
          <a:xfrm rot="21429426">
            <a:off x="3709114" y="2715476"/>
            <a:ext cx="7384146" cy="464927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1 Rectángulo"/>
          <p:cNvSpPr/>
          <p:nvPr/>
        </p:nvSpPr>
        <p:spPr>
          <a:xfrm>
            <a:off x="1412652" y="2708920"/>
            <a:ext cx="6612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Segoe Print" panose="02000600000000000000" pitchFamily="2" charset="0"/>
              </a:rPr>
              <a:t>“Experts 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Segoe Print" panose="02000600000000000000" pitchFamily="2" charset="0"/>
              </a:rPr>
              <a:t>in 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Segoe Print" panose="02000600000000000000" pitchFamily="2" charset="0"/>
              </a:rPr>
              <a:t>communion”</a:t>
            </a:r>
            <a:endParaRPr lang="es-E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60007" dir="5400000" sy="-100000" algn="bl" rotWithShape="0"/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10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9" descr="fotos1.jpg"/>
          <p:cNvPicPr>
            <a:picLocks noChangeAspect="1"/>
          </p:cNvPicPr>
          <p:nvPr/>
        </p:nvPicPr>
        <p:blipFill>
          <a:blip r:embed="rId2" cstate="print"/>
          <a:srcRect r="24583"/>
          <a:stretch>
            <a:fillRect/>
          </a:stretch>
        </p:blipFill>
        <p:spPr>
          <a:xfrm>
            <a:off x="-14352" y="0"/>
            <a:ext cx="9396536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14352" y="1916832"/>
            <a:ext cx="9482896" cy="280831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1083516" y="2105270"/>
            <a:ext cx="7200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 emphasized that </a:t>
            </a:r>
            <a:endParaRPr lang="en-US" sz="2800" b="1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“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communion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and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encounter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endParaRPr lang="en-US" sz="3200" b="1" dirty="0" smtClean="0">
              <a:ln>
                <a:solidFill>
                  <a:schemeClr val="tx1"/>
                </a:solidFill>
              </a:ln>
              <a:solidFill>
                <a:srgbClr val="E3B6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between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different institutes and different vocations </a:t>
            </a:r>
            <a:endParaRPr lang="en-US" sz="2800" b="1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can 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open up a path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to hope</a:t>
            </a: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”</a:t>
            </a:r>
            <a:endParaRPr lang="es-ES" sz="2800" b="1" dirty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54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9144000" cy="60934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1 Rectángulo"/>
          <p:cNvSpPr/>
          <p:nvPr/>
        </p:nvSpPr>
        <p:spPr>
          <a:xfrm>
            <a:off x="251520" y="26815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borders, which separate people from one another. </a:t>
            </a: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They are often visible borders </a:t>
            </a:r>
            <a:endParaRPr lang="en-GB" sz="2400" b="1" dirty="0" smtClean="0">
              <a:ln>
                <a:solidFill>
                  <a:schemeClr val="tx1"/>
                </a:solidFill>
              </a:ln>
              <a:solidFill>
                <a:srgbClr val="E3B6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en-GB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like </a:t>
            </a: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 barbed wire fence constructed in </a:t>
            </a:r>
            <a:r>
              <a:rPr lang="en-GB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Hungary</a:t>
            </a:r>
            <a:endParaRPr lang="es-ES" sz="24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06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" t="18498" r="9550"/>
          <a:stretch/>
        </p:blipFill>
        <p:spPr>
          <a:xfrm>
            <a:off x="-147890" y="2636912"/>
            <a:ext cx="9294748" cy="48777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85" y="-2835696"/>
            <a:ext cx="9865096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1 Rectángulo"/>
          <p:cNvSpPr/>
          <p:nvPr/>
        </p:nvSpPr>
        <p:spPr>
          <a:xfrm>
            <a:off x="2483768" y="116632"/>
            <a:ext cx="642924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</a:t>
            </a:r>
            <a:r>
              <a:rPr lang="en-GB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laces </a:t>
            </a:r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of resilience </a:t>
            </a:r>
            <a:endParaRPr lang="en-GB" sz="36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r"/>
            <a:r>
              <a:rPr lang="en-GB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and </a:t>
            </a:r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creativity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producing melting pots, </a:t>
            </a:r>
            <a:endParaRPr lang="en-GB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r"/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building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solidarity </a:t>
            </a:r>
            <a:endParaRPr lang="en-GB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r"/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and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creating </a:t>
            </a:r>
            <a:endParaRPr lang="en-GB" sz="32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r"/>
            <a:r>
              <a:rPr lang="en-GB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alternative </a:t>
            </a:r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ways of living</a:t>
            </a:r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… </a:t>
            </a:r>
          </a:p>
          <a:p>
            <a:pPr algn="r"/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 </a:t>
            </a:r>
            <a:r>
              <a:rPr lang="en-GB" sz="3600" b="1" dirty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God is revealed </a:t>
            </a:r>
            <a:endParaRPr lang="en-GB" sz="3200" b="1" dirty="0" smtClean="0">
              <a:ln>
                <a:solidFill>
                  <a:schemeClr val="tx1"/>
                </a:solidFill>
              </a:ln>
              <a:solidFill>
                <a:srgbClr val="E3B6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r"/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and </a:t>
            </a:r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love is proclaimed.”</a:t>
            </a:r>
            <a:endParaRPr lang="es-ES" sz="3200" b="1" dirty="0">
              <a:ln>
                <a:solidFill>
                  <a:schemeClr val="tx1"/>
                </a:solidFill>
              </a:ln>
              <a:solidFill>
                <a:srgbClr val="E3B6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5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44279"/>
          <a:stretch>
            <a:fillRect/>
          </a:stretch>
        </p:blipFill>
        <p:spPr>
          <a:xfrm>
            <a:off x="-324544" y="5013176"/>
            <a:ext cx="9468544" cy="2027971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6" name="Immagine 5" descr="internacional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3639532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9" name="Immagine 8" descr="fronteras--644x3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22065">
            <a:off x="2330025" y="2453831"/>
            <a:ext cx="8425843" cy="56424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Immagine 9" descr="melil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28932">
            <a:off x="-964168" y="-291040"/>
            <a:ext cx="8190732" cy="65514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Rettangolo 7"/>
          <p:cNvSpPr/>
          <p:nvPr/>
        </p:nvSpPr>
        <p:spPr>
          <a:xfrm>
            <a:off x="395536" y="116633"/>
            <a:ext cx="8748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“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T</a:t>
            </a:r>
            <a:r>
              <a:rPr lang="en-GB" sz="2800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o survive at the frontiers </a:t>
            </a:r>
          </a:p>
          <a:p>
            <a:r>
              <a:rPr lang="en-GB" sz="2800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one must live without frontiers </a:t>
            </a:r>
          </a:p>
          <a:p>
            <a:r>
              <a:rPr lang="en-GB" sz="2800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and </a:t>
            </a:r>
            <a:r>
              <a:rPr lang="en-GB" sz="3200" dirty="0" smtClean="0">
                <a:ln>
                  <a:solidFill>
                    <a:schemeClr val="tx1"/>
                  </a:solidFill>
                </a:ln>
                <a:solidFill>
                  <a:srgbClr val="E3B6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be a </a:t>
            </a:r>
            <a:r>
              <a:rPr lang="en-GB" sz="40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crossroads</a:t>
            </a:r>
            <a:r>
              <a:rPr lang="en-GB" sz="2800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”</a:t>
            </a:r>
            <a:r>
              <a:rPr lang="en-GB" sz="3200" dirty="0" smtClean="0">
                <a:ln>
                  <a:solidFill>
                    <a:schemeClr val="tx1"/>
                  </a:solidFill>
                </a:ln>
                <a:solidFill>
                  <a:srgbClr val="2E39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 </a:t>
            </a:r>
            <a:endParaRPr lang="en-GB" sz="2000" dirty="0" smtClean="0">
              <a:ln>
                <a:solidFill>
                  <a:schemeClr val="tx1"/>
                </a:solidFill>
              </a:ln>
              <a:solidFill>
                <a:srgbClr val="2E39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92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305</Words>
  <Application>Microsoft Office PowerPoint</Application>
  <PresentationFormat>On-screen Show (4:3)</PresentationFormat>
  <Paragraphs>68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Ray Wilson</cp:lastModifiedBy>
  <cp:revision>182</cp:revision>
  <cp:lastPrinted>2018-05-24T11:01:37Z</cp:lastPrinted>
  <dcterms:created xsi:type="dcterms:W3CDTF">2015-09-28T06:33:26Z</dcterms:created>
  <dcterms:modified xsi:type="dcterms:W3CDTF">2018-05-24T11:03:49Z</dcterms:modified>
</cp:coreProperties>
</file>